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4"/>
  </p:notesMasterIdLst>
  <p:handoutMasterIdLst>
    <p:handoutMasterId r:id="rId5"/>
  </p:handoutMasterIdLst>
  <p:sldIdLst>
    <p:sldId id="256" r:id="rId2"/>
    <p:sldId id="258" r:id="rId3"/>
  </p:sldIdLst>
  <p:sldSz cx="7772400" cy="10058400"/>
  <p:notesSz cx="7077075" cy="9363075"/>
  <p:defaultTextStyle>
    <a:defPPr>
      <a:defRPr lang="en-US"/>
    </a:defPPr>
    <a:lvl1pPr marL="0" algn="l" defTabSz="1018824" rtl="0" eaLnBrk="1" latinLnBrk="0" hangingPunct="1">
      <a:defRPr sz="2006" kern="1200">
        <a:solidFill>
          <a:schemeClr val="tx1"/>
        </a:solidFill>
        <a:latin typeface="+mn-lt"/>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0" d="100"/>
          <a:sy n="110" d="100"/>
        </p:scale>
        <p:origin x="2118" y="-1740"/>
      </p:cViewPr>
      <p:guideLst/>
    </p:cSldViewPr>
  </p:slideViewPr>
  <p:notesTextViewPr>
    <p:cViewPr>
      <p:scale>
        <a:sx n="1" d="1"/>
        <a:sy n="1" d="1"/>
      </p:scale>
      <p:origin x="0" y="0"/>
    </p:cViewPr>
  </p:notesTextViewPr>
  <p:notesViewPr>
    <p:cSldViewPr snapToGrid="0">
      <p:cViewPr varScale="1">
        <p:scale>
          <a:sx n="69" d="100"/>
          <a:sy n="69" d="100"/>
        </p:scale>
        <p:origin x="3216"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SBS2011\Shared\Users\jsomers\Millen%20Township\Budget%20Chart.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chemeClr val="tx1"/>
                </a:solidFill>
              </a:rPr>
              <a:t>$225,952.00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Amount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5BA-4312-BC1B-037A3971C2A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5BA-4312-BC1B-037A3971C2A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5BA-4312-BC1B-037A3971C2A8}"/>
              </c:ext>
            </c:extLst>
          </c:dPt>
          <c:cat>
            <c:strRef>
              <c:f>Sheet1!$A$2:$A$4</c:f>
              <c:strCache>
                <c:ptCount val="3"/>
                <c:pt idx="0">
                  <c:v>General Operating Funds  $99,552.00</c:v>
                </c:pt>
                <c:pt idx="1">
                  <c:v>Fire Protection Funds $50,000</c:v>
                </c:pt>
                <c:pt idx="2">
                  <c:v>Road Project Funds $76,400.00</c:v>
                </c:pt>
              </c:strCache>
            </c:strRef>
          </c:cat>
          <c:val>
            <c:numRef>
              <c:f>Sheet1!$B$2:$B$4</c:f>
              <c:numCache>
                <c:formatCode>0%</c:formatCode>
                <c:ptCount val="3"/>
                <c:pt idx="0">
                  <c:v>0.44</c:v>
                </c:pt>
                <c:pt idx="1">
                  <c:v>0.22</c:v>
                </c:pt>
                <c:pt idx="2">
                  <c:v>0.34</c:v>
                </c:pt>
              </c:numCache>
            </c:numRef>
          </c:val>
          <c:extLst>
            <c:ext xmlns:c16="http://schemas.microsoft.com/office/drawing/2014/chart" uri="{C3380CC4-5D6E-409C-BE32-E72D297353CC}">
              <c16:uniqueId val="{00000006-E5BA-4312-BC1B-037A3971C2A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5893853893263341"/>
          <c:y val="0.82291557305336838"/>
          <c:w val="0.51545625546806639"/>
          <c:h val="0.149306649168853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0.25912</cdr:x>
      <cdr:y>0.35938</cdr:y>
    </cdr:from>
    <cdr:to>
      <cdr:x>0.44891</cdr:x>
      <cdr:y>0.43924</cdr:y>
    </cdr:to>
    <cdr:sp macro="" textlink="">
      <cdr:nvSpPr>
        <cdr:cNvPr id="2" name="TextBox 1">
          <a:extLst xmlns:a="http://schemas.openxmlformats.org/drawingml/2006/main">
            <a:ext uri="{FF2B5EF4-FFF2-40B4-BE49-F238E27FC236}">
              <a16:creationId xmlns:a16="http://schemas.microsoft.com/office/drawing/2014/main" id="{77431A95-F7FB-942B-E6C2-DFBC514ED295}"/>
            </a:ext>
          </a:extLst>
        </cdr:cNvPr>
        <cdr:cNvSpPr txBox="1"/>
      </cdr:nvSpPr>
      <cdr:spPr>
        <a:xfrm xmlns:a="http://schemas.openxmlformats.org/drawingml/2006/main">
          <a:off x="676276" y="985838"/>
          <a:ext cx="495300"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kern="1200" dirty="0">
              <a:solidFill>
                <a:schemeClr val="bg1"/>
              </a:solidFill>
            </a:rPr>
            <a:t>40%</a:t>
          </a:r>
        </a:p>
      </cdr:txBody>
    </cdr:sp>
  </cdr:relSizeAnchor>
</c:userShapes>
</file>

<file path=ppt/drawings/drawing2.xml><?xml version="1.0" encoding="utf-8"?>
<c:userShapes xmlns:c="http://schemas.openxmlformats.org/drawingml/2006/chart">
  <cdr:relSizeAnchor xmlns:cdr="http://schemas.openxmlformats.org/drawingml/2006/chartDrawing">
    <cdr:from>
      <cdr:x>0.54479</cdr:x>
      <cdr:y>0.38715</cdr:y>
    </cdr:from>
    <cdr:to>
      <cdr:x>0.64896</cdr:x>
      <cdr:y>0.50521</cdr:y>
    </cdr:to>
    <cdr:sp macro="" textlink="">
      <cdr:nvSpPr>
        <cdr:cNvPr id="2" name="TextBox 1">
          <a:extLst xmlns:a="http://schemas.openxmlformats.org/drawingml/2006/main">
            <a:ext uri="{FF2B5EF4-FFF2-40B4-BE49-F238E27FC236}">
              <a16:creationId xmlns:a16="http://schemas.microsoft.com/office/drawing/2014/main" id="{BE1E472A-2457-488D-FBBF-2CC6D3DF1249}"/>
            </a:ext>
          </a:extLst>
        </cdr:cNvPr>
        <cdr:cNvSpPr txBox="1"/>
      </cdr:nvSpPr>
      <cdr:spPr>
        <a:xfrm xmlns:a="http://schemas.openxmlformats.org/drawingml/2006/main">
          <a:off x="2490788" y="1062039"/>
          <a:ext cx="476250" cy="3238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kern="1200">
              <a:solidFill>
                <a:schemeClr val="bg1"/>
              </a:solidFill>
            </a:rPr>
            <a:t>44%</a:t>
          </a:r>
        </a:p>
      </cdr:txBody>
    </cdr:sp>
  </cdr:relSizeAnchor>
  <cdr:relSizeAnchor xmlns:cdr="http://schemas.openxmlformats.org/drawingml/2006/chartDrawing">
    <cdr:from>
      <cdr:x>0.36319</cdr:x>
      <cdr:y>0.31713</cdr:y>
    </cdr:from>
    <cdr:to>
      <cdr:x>0.46528</cdr:x>
      <cdr:y>0.41782</cdr:y>
    </cdr:to>
    <cdr:sp macro="" textlink="">
      <cdr:nvSpPr>
        <cdr:cNvPr id="3" name="TextBox 1">
          <a:extLst xmlns:a="http://schemas.openxmlformats.org/drawingml/2006/main">
            <a:ext uri="{FF2B5EF4-FFF2-40B4-BE49-F238E27FC236}">
              <a16:creationId xmlns:a16="http://schemas.microsoft.com/office/drawing/2014/main" id="{7EF3431A-868E-E869-39B8-B1A0C758C1E0}"/>
            </a:ext>
          </a:extLst>
        </cdr:cNvPr>
        <cdr:cNvSpPr txBox="1"/>
      </cdr:nvSpPr>
      <cdr:spPr>
        <a:xfrm xmlns:a="http://schemas.openxmlformats.org/drawingml/2006/main">
          <a:off x="1660525" y="869950"/>
          <a:ext cx="466725" cy="2762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kern="1200">
              <a:solidFill>
                <a:schemeClr val="bg1"/>
              </a:solidFill>
            </a:rPr>
            <a:t>34%</a:t>
          </a:r>
        </a:p>
      </cdr:txBody>
    </cdr:sp>
  </cdr:relSizeAnchor>
  <cdr:relSizeAnchor xmlns:cdr="http://schemas.openxmlformats.org/drawingml/2006/chartDrawing">
    <cdr:from>
      <cdr:x>0.42153</cdr:x>
      <cdr:y>0.58796</cdr:y>
    </cdr:from>
    <cdr:to>
      <cdr:x>0.52361</cdr:x>
      <cdr:y>0.68866</cdr:y>
    </cdr:to>
    <cdr:sp macro="" textlink="">
      <cdr:nvSpPr>
        <cdr:cNvPr id="4" name="TextBox 1">
          <a:extLst xmlns:a="http://schemas.openxmlformats.org/drawingml/2006/main">
            <a:ext uri="{FF2B5EF4-FFF2-40B4-BE49-F238E27FC236}">
              <a16:creationId xmlns:a16="http://schemas.microsoft.com/office/drawing/2014/main" id="{7EF3431A-868E-E869-39B8-B1A0C758C1E0}"/>
            </a:ext>
          </a:extLst>
        </cdr:cNvPr>
        <cdr:cNvSpPr txBox="1"/>
      </cdr:nvSpPr>
      <cdr:spPr>
        <a:xfrm xmlns:a="http://schemas.openxmlformats.org/drawingml/2006/main">
          <a:off x="1927225" y="1612900"/>
          <a:ext cx="466725" cy="2762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kern="1200"/>
            <a:t>22%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438" y="8893175"/>
            <a:ext cx="3067050" cy="469900"/>
          </a:xfrm>
          <a:prstGeom prst="rect">
            <a:avLst/>
          </a:prstGeom>
        </p:spPr>
        <p:txBody>
          <a:bodyPr vert="horz" lIns="91440" tIns="45720" rIns="91440" bIns="45720" rtlCol="0" anchor="b"/>
          <a:lstStyle>
            <a:lvl1pPr algn="r">
              <a:defRPr sz="1200"/>
            </a:lvl1pPr>
          </a:lstStyle>
          <a:p>
            <a:fld id="{C61B5E81-ABD1-49E8-821C-501AD4E2751C}" type="slidenum">
              <a:rPr lang="en-US" smtClean="0"/>
              <a:t>‹#›</a:t>
            </a:fld>
            <a:endParaRPr lang="en-US"/>
          </a:p>
        </p:txBody>
      </p:sp>
    </p:spTree>
    <p:extLst>
      <p:ext uri="{BB962C8B-B14F-4D97-AF65-F5344CB8AC3E}">
        <p14:creationId xmlns:p14="http://schemas.microsoft.com/office/powerpoint/2010/main" val="3794000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A9B80DDD-B293-4399-82F0-567EEDFCA596}" type="datetimeFigureOut">
              <a:rPr lang="en-US" smtClean="0"/>
              <a:t>6/9/2026</a:t>
            </a:fld>
            <a:endParaRPr lang="en-US"/>
          </a:p>
        </p:txBody>
      </p:sp>
      <p:sp>
        <p:nvSpPr>
          <p:cNvPr id="4" name="Slide Image Placeholder 3"/>
          <p:cNvSpPr>
            <a:spLocks noGrp="1" noRot="1" noChangeAspect="1"/>
          </p:cNvSpPr>
          <p:nvPr>
            <p:ph type="sldImg" idx="2"/>
          </p:nvPr>
        </p:nvSpPr>
        <p:spPr>
          <a:xfrm>
            <a:off x="2317750" y="1169988"/>
            <a:ext cx="244157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3364019B-3B2D-488F-ADAE-F80828654D5B}" type="slidenum">
              <a:rPr lang="en-US" smtClean="0"/>
              <a:t>‹#›</a:t>
            </a:fld>
            <a:endParaRPr lang="en-US"/>
          </a:p>
        </p:txBody>
      </p:sp>
    </p:spTree>
    <p:extLst>
      <p:ext uri="{BB962C8B-B14F-4D97-AF65-F5344CB8AC3E}">
        <p14:creationId xmlns:p14="http://schemas.microsoft.com/office/powerpoint/2010/main" val="1559451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4019B-3B2D-488F-ADAE-F80828654D5B}" type="slidenum">
              <a:rPr lang="en-US" smtClean="0"/>
              <a:t>1</a:t>
            </a:fld>
            <a:endParaRPr lang="en-US"/>
          </a:p>
        </p:txBody>
      </p:sp>
    </p:spTree>
    <p:extLst>
      <p:ext uri="{BB962C8B-B14F-4D97-AF65-F5344CB8AC3E}">
        <p14:creationId xmlns:p14="http://schemas.microsoft.com/office/powerpoint/2010/main" val="605504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31A2B9-C613-4097-A1F2-E5556D14580F}"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386462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31A2B9-C613-4097-A1F2-E5556D14580F}"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287062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31A2B9-C613-4097-A1F2-E5556D14580F}"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1104816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31A2B9-C613-4097-A1F2-E5556D14580F}"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319041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31A2B9-C613-4097-A1F2-E5556D14580F}"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2848415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31A2B9-C613-4097-A1F2-E5556D14580F}"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363210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31A2B9-C613-4097-A1F2-E5556D14580F}"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15340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31A2B9-C613-4097-A1F2-E5556D14580F}" type="datetimeFigureOut">
              <a:rPr lang="en-US" smtClean="0"/>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1624706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31A2B9-C613-4097-A1F2-E5556D14580F}"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4012767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31A2B9-C613-4097-A1F2-E5556D14580F}" type="datetimeFigureOut">
              <a:rPr lang="en-US" smtClean="0"/>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2212983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131A2B9-C613-4097-A1F2-E5556D14580F}"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581498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131A2B9-C613-4097-A1F2-E5556D14580F}"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A3EFAE-166A-4265-A873-77953044ADFE}" type="slidenum">
              <a:rPr lang="en-US" smtClean="0"/>
              <a:t>‹#›</a:t>
            </a:fld>
            <a:endParaRPr lang="en-US"/>
          </a:p>
        </p:txBody>
      </p:sp>
    </p:spTree>
    <p:extLst>
      <p:ext uri="{BB962C8B-B14F-4D97-AF65-F5344CB8AC3E}">
        <p14:creationId xmlns:p14="http://schemas.microsoft.com/office/powerpoint/2010/main" val="4068626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A131A2B9-C613-4097-A1F2-E5556D14580F}" type="datetimeFigureOut">
              <a:rPr lang="en-US" smtClean="0"/>
              <a:t>6/9/2026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D2A3EFAE-166A-4265-A873-77953044ADFE}" type="slidenum">
              <a:rPr lang="en-US" smtClean="0"/>
              <a:t>‹#›</a:t>
            </a:fld>
            <a:endParaRPr lang="en-US"/>
          </a:p>
        </p:txBody>
      </p:sp>
    </p:spTree>
    <p:extLst>
      <p:ext uri="{BB962C8B-B14F-4D97-AF65-F5344CB8AC3E}">
        <p14:creationId xmlns:p14="http://schemas.microsoft.com/office/powerpoint/2010/main" val="377514453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60" r:id="rId12"/>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hyperlink" Target="http://www.millentownship.com/" TargetMode="External"/><Relationship Id="rId2" Type="http://schemas.openxmlformats.org/officeDocument/2006/relationships/hyperlink" Target="mailto:treasurer@millentownship.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102322" y="327211"/>
            <a:ext cx="5654842" cy="322366"/>
          </a:xfrm>
          <a:prstGeom prst="rect">
            <a:avLst/>
          </a:prstGeom>
          <a:solidFill>
            <a:srgbClr val="FFFFFF"/>
          </a:solidFill>
          <a:ln w="9525">
            <a:noFill/>
            <a:miter lim="800000"/>
            <a:headEnd/>
            <a:tailEnd/>
          </a:ln>
        </p:spPr>
        <p:txBody>
          <a:bodyPr rot="0" vert="horz" wrap="square" lIns="68580" tIns="34290" rIns="68580" bIns="34290" anchor="t" anchorCtr="0">
            <a:noAutofit/>
          </a:bodyPr>
          <a:lstStyle/>
          <a:p>
            <a:pPr algn="ctr">
              <a:lnSpc>
                <a:spcPct val="107000"/>
              </a:lnSpc>
              <a:spcAft>
                <a:spcPts val="600"/>
              </a:spcAft>
            </a:pPr>
            <a:r>
              <a:rPr lang="en-US" sz="1800" b="1" dirty="0">
                <a:latin typeface="Calibri" panose="020F0502020204030204" pitchFamily="34" charset="0"/>
                <a:ea typeface="Calibri" panose="020F0502020204030204" pitchFamily="34" charset="0"/>
                <a:cs typeface="David" panose="020E0502060401010101" pitchFamily="34" charset="-79"/>
              </a:rPr>
              <a:t>MILLEN TOWNSHIP SUMMER 2026 NEWSLETTER</a:t>
            </a:r>
            <a:endParaRPr 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3"/>
          <p:cNvSpPr txBox="1">
            <a:spLocks noChangeArrowheads="1"/>
          </p:cNvSpPr>
          <p:nvPr/>
        </p:nvSpPr>
        <p:spPr bwMode="auto">
          <a:xfrm rot="10800000" flipV="1">
            <a:off x="5065076" y="748937"/>
            <a:ext cx="2352766" cy="9222377"/>
          </a:xfrm>
          <a:prstGeom prst="rect">
            <a:avLst/>
          </a:prstGeom>
          <a:solidFill>
            <a:srgbClr val="FFFFFF"/>
          </a:solidFill>
          <a:ln w="12700">
            <a:solidFill>
              <a:schemeClr val="tx1"/>
            </a:solidFill>
            <a:miter lim="800000"/>
            <a:headEnd/>
            <a:tailEnd/>
          </a:ln>
        </p:spPr>
        <p:txBody>
          <a:bodyPr rot="0" vert="horz" wrap="square" lIns="68580" tIns="34290" rIns="68580" bIns="34290" anchor="t" anchorCtr="0">
            <a:noAutofit/>
          </a:bodyPr>
          <a:lstStyle/>
          <a:p>
            <a:pPr>
              <a:spcBef>
                <a:spcPts val="600"/>
              </a:spcBef>
            </a:pPr>
            <a:r>
              <a:rPr lang="en-US" sz="950" b="1" dirty="0">
                <a:ea typeface="Calibri" panose="020F0502020204030204" pitchFamily="34" charset="0"/>
                <a:cs typeface="Times New Roman" panose="02020603050405020304" pitchFamily="18" charset="0"/>
              </a:rPr>
              <a:t>COMMUNITY VOLUNTEERS:</a:t>
            </a:r>
          </a:p>
          <a:p>
            <a:r>
              <a:rPr lang="en-US" sz="950" dirty="0">
                <a:ea typeface="Calibri" panose="020F0502020204030204" pitchFamily="34" charset="0"/>
                <a:cs typeface="Times New Roman" panose="02020603050405020304" pitchFamily="18" charset="0"/>
              </a:rPr>
              <a:t>Thank you to all the volunteers!   </a:t>
            </a:r>
          </a:p>
          <a:p>
            <a:pPr>
              <a:spcAft>
                <a:spcPts val="600"/>
              </a:spcAft>
            </a:pPr>
            <a:r>
              <a:rPr lang="en-US" sz="950" dirty="0">
                <a:ea typeface="Calibri" panose="020F0502020204030204" pitchFamily="34" charset="0"/>
                <a:cs typeface="Times New Roman" panose="02020603050405020304" pitchFamily="18" charset="0"/>
              </a:rPr>
              <a:t>We appreciate your support. </a:t>
            </a:r>
          </a:p>
          <a:p>
            <a:pPr>
              <a:lnSpc>
                <a:spcPct val="107000"/>
              </a:lnSpc>
              <a:spcBef>
                <a:spcPts val="400"/>
              </a:spcBef>
            </a:pPr>
            <a:r>
              <a:rPr lang="en-US" sz="950" b="1" dirty="0">
                <a:ea typeface="Calibri" panose="020F0502020204030204" pitchFamily="34" charset="0"/>
                <a:cs typeface="Times New Roman" panose="02020603050405020304" pitchFamily="18" charset="0"/>
              </a:rPr>
              <a:t>BC Park Spring Cleanup:</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Barton City General Store</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Billy Cordes (Truck)</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Rod Cordes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RuthAnn </a:t>
            </a:r>
            <a:r>
              <a:rPr lang="en-US" sz="950" dirty="0" err="1">
                <a:ea typeface="Calibri" panose="020F0502020204030204" pitchFamily="34" charset="0"/>
                <a:cs typeface="Times New Roman" panose="02020603050405020304" pitchFamily="18" charset="0"/>
              </a:rPr>
              <a:t>Couperthwaite</a:t>
            </a:r>
            <a:endParaRPr lang="en-US" sz="950" dirty="0">
              <a:ea typeface="Calibri" panose="020F050202020403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Tom Davis (Leaf Vacuum)</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Bonnie Ilicin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Lauth Lawn Care, Jeff Lauth</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Paul Lauth</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Mark </a:t>
            </a:r>
            <a:r>
              <a:rPr lang="en-US" sz="950" dirty="0" err="1">
                <a:ea typeface="Calibri" panose="020F0502020204030204" pitchFamily="34" charset="0"/>
                <a:cs typeface="Times New Roman" panose="02020603050405020304" pitchFamily="18" charset="0"/>
              </a:rPr>
              <a:t>Malanyn</a:t>
            </a:r>
            <a:endParaRPr lang="en-US" sz="950" dirty="0">
              <a:ea typeface="Calibri" panose="020F0502020204030204" pitchFamily="34" charset="0"/>
              <a:cs typeface="Times New Roman" panose="02020603050405020304" pitchFamily="18" charset="0"/>
            </a:endParaRP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Karen McMaster</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Trish Miller</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Dennis and Sheryl Smith</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Jeff and Mary Somers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Roy Somers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Ron Stout, Jr.</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Jeff and Karen Sutton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Rob and Deb Sutton </a:t>
            </a:r>
          </a:p>
          <a:p>
            <a:pPr>
              <a:lnSpc>
                <a:spcPct val="107000"/>
              </a:lnSpc>
              <a:spcBef>
                <a:spcPts val="600"/>
              </a:spcBef>
            </a:pPr>
            <a:r>
              <a:rPr lang="en-US" sz="950" b="1" dirty="0">
                <a:ea typeface="Calibri" panose="020F0502020204030204" pitchFamily="34" charset="0"/>
                <a:cs typeface="Times New Roman" panose="02020603050405020304" pitchFamily="18" charset="0"/>
              </a:rPr>
              <a:t>Cemetery Flags – Memorial Day:</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Alcona County Veterans Affairs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Alan Bartlett</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Barb Bartlett</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Larry Wohlfeil</a:t>
            </a:r>
            <a:endParaRPr lang="en-US" sz="950" b="1" dirty="0">
              <a:ea typeface="Calibri" panose="020F0502020204030204" pitchFamily="34" charset="0"/>
              <a:cs typeface="Times New Roman" panose="02020603050405020304" pitchFamily="18" charset="0"/>
            </a:endParaRPr>
          </a:p>
          <a:p>
            <a:pPr>
              <a:lnSpc>
                <a:spcPct val="107000"/>
              </a:lnSpc>
              <a:spcBef>
                <a:spcPts val="600"/>
              </a:spcBef>
            </a:pPr>
            <a:r>
              <a:rPr lang="en-US" sz="950" b="1" dirty="0">
                <a:ea typeface="Calibri" panose="020F0502020204030204" pitchFamily="34" charset="0"/>
                <a:cs typeface="Times New Roman" panose="02020603050405020304" pitchFamily="18" charset="0"/>
              </a:rPr>
              <a:t>Cemetery Cleanup:</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Alan Bartlett</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Barb Bartlett</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Cathy Ostrander</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Mary and Jeff Somers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Roy Somers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Larry </a:t>
            </a:r>
            <a:r>
              <a:rPr lang="en-US" sz="950" dirty="0" err="1">
                <a:ea typeface="Calibri" panose="020F0502020204030204" pitchFamily="34" charset="0"/>
                <a:cs typeface="Times New Roman" panose="02020603050405020304" pitchFamily="18" charset="0"/>
              </a:rPr>
              <a:t>Wohfeil</a:t>
            </a:r>
            <a:endParaRPr lang="en-US" sz="950" dirty="0">
              <a:ea typeface="Calibri" panose="020F0502020204030204" pitchFamily="34" charset="0"/>
              <a:cs typeface="Times New Roman" panose="02020603050405020304" pitchFamily="18" charset="0"/>
            </a:endParaRPr>
          </a:p>
          <a:p>
            <a:pPr>
              <a:lnSpc>
                <a:spcPct val="107000"/>
              </a:lnSpc>
              <a:spcBef>
                <a:spcPts val="600"/>
              </a:spcBef>
            </a:pPr>
            <a:r>
              <a:rPr lang="en-US" sz="950" b="1" dirty="0">
                <a:ea typeface="Calibri" panose="020F0502020204030204" pitchFamily="34" charset="0"/>
                <a:cs typeface="Times New Roman" panose="02020603050405020304" pitchFamily="18" charset="0"/>
              </a:rPr>
              <a:t>Park Donations: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Sundance Hunt Club</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BCIA</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FOE/Aerie 4141</a:t>
            </a:r>
          </a:p>
          <a:p>
            <a:pPr>
              <a:lnSpc>
                <a:spcPct val="107000"/>
              </a:lnSpc>
              <a:spcBef>
                <a:spcPts val="400"/>
              </a:spcBef>
            </a:pPr>
            <a:r>
              <a:rPr lang="en-US" sz="950" b="1" dirty="0">
                <a:ea typeface="Calibri" panose="020F0502020204030204" pitchFamily="34" charset="0"/>
                <a:cs typeface="Times New Roman" panose="02020603050405020304" pitchFamily="18" charset="0"/>
              </a:rPr>
              <a:t>BC Park Seasonal Plumbing:</a:t>
            </a:r>
          </a:p>
          <a:p>
            <a:pPr marL="171450" indent="-171450">
              <a:lnSpc>
                <a:spcPct val="107000"/>
              </a:lnSpc>
              <a:spcAft>
                <a:spcPts val="600"/>
              </a:spcAft>
              <a:buFont typeface="Arial" panose="020B0604020202020204" pitchFamily="34" charset="0"/>
              <a:buChar char="•"/>
            </a:pPr>
            <a:r>
              <a:rPr lang="en-US" sz="950" dirty="0">
                <a:ea typeface="Calibri" panose="020F0502020204030204" pitchFamily="34" charset="0"/>
                <a:cs typeface="Times New Roman" panose="02020603050405020304" pitchFamily="18" charset="0"/>
              </a:rPr>
              <a:t>Craig Kilbourn</a:t>
            </a:r>
          </a:p>
          <a:p>
            <a:pPr>
              <a:lnSpc>
                <a:spcPct val="107000"/>
              </a:lnSpc>
              <a:spcBef>
                <a:spcPts val="400"/>
              </a:spcBef>
            </a:pPr>
            <a:r>
              <a:rPr lang="en-US" sz="950" b="1" dirty="0">
                <a:ea typeface="Calibri" panose="020F0502020204030204" pitchFamily="34" charset="0"/>
                <a:cs typeface="Times New Roman" panose="02020603050405020304" pitchFamily="18" charset="0"/>
              </a:rPr>
              <a:t>BC Park Flag Pole Maintenance</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Brent Eller (Light)</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Stu Kosal (New Flag)</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Dennis Smith</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Mark Ward (Light)</a:t>
            </a:r>
          </a:p>
          <a:p>
            <a:pPr>
              <a:lnSpc>
                <a:spcPct val="107000"/>
              </a:lnSpc>
              <a:spcBef>
                <a:spcPts val="400"/>
              </a:spcBef>
            </a:pPr>
            <a:r>
              <a:rPr lang="en-US" sz="950" b="1" dirty="0">
                <a:ea typeface="Calibri" panose="020F0502020204030204" pitchFamily="34" charset="0"/>
                <a:cs typeface="Times New Roman" panose="02020603050405020304" pitchFamily="18" charset="0"/>
              </a:rPr>
              <a:t>BC Flag Placement &amp; Holiday Decorations: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Rodney and Missy Cordes</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Eric Davey</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Mike Davey</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Sam Donahue</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Brian &amp; Lori Mortenson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Josh &amp; Noah Schaeffer</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Jeff Sutton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Rob and Deb Sutton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Tim Sutton</a:t>
            </a:r>
          </a:p>
          <a:p>
            <a:pPr marL="171450" indent="-171450">
              <a:lnSpc>
                <a:spcPct val="107000"/>
              </a:lnSpc>
              <a:buFont typeface="Arial" panose="020B0604020202020204" pitchFamily="34" charset="0"/>
              <a:buChar char="•"/>
            </a:pPr>
            <a:r>
              <a:rPr lang="en-US" sz="950" dirty="0">
                <a:ea typeface="Calibri" panose="020F0502020204030204" pitchFamily="34" charset="0"/>
                <a:cs typeface="Times New Roman" panose="02020603050405020304" pitchFamily="18" charset="0"/>
              </a:rPr>
              <a:t>Kelly </a:t>
            </a:r>
            <a:r>
              <a:rPr lang="en-US" sz="950" dirty="0" err="1">
                <a:ea typeface="Calibri" panose="020F0502020204030204" pitchFamily="34" charset="0"/>
                <a:cs typeface="Times New Roman" panose="02020603050405020304" pitchFamily="18" charset="0"/>
              </a:rPr>
              <a:t>VonFintel</a:t>
            </a:r>
            <a:endParaRPr lang="en-US" sz="950" dirty="0">
              <a:ea typeface="Calibri" panose="020F0502020204030204" pitchFamily="34" charset="0"/>
              <a:cs typeface="Times New Roman" panose="02020603050405020304" pitchFamily="18" charset="0"/>
            </a:endParaRPr>
          </a:p>
          <a:p>
            <a:pPr>
              <a:lnSpc>
                <a:spcPct val="107000"/>
              </a:lnSpc>
              <a:spcAft>
                <a:spcPts val="400"/>
              </a:spcAft>
            </a:pPr>
            <a:endParaRPr lang="en-US" sz="1100" b="1" dirty="0">
              <a:ea typeface="Calibri" panose="020F0502020204030204" pitchFamily="34" charset="0"/>
              <a:cs typeface="Times New Roman" panose="02020603050405020304" pitchFamily="18" charset="0"/>
            </a:endParaRPr>
          </a:p>
          <a:p>
            <a:pPr>
              <a:lnSpc>
                <a:spcPct val="107000"/>
              </a:lnSpc>
              <a:spcAft>
                <a:spcPts val="400"/>
              </a:spcAft>
            </a:pPr>
            <a:endParaRPr lang="en-US" sz="1100" b="1" dirty="0">
              <a:ea typeface="Calibri" panose="020F0502020204030204" pitchFamily="34" charset="0"/>
              <a:cs typeface="Times New Roman" panose="02020603050405020304" pitchFamily="18" charset="0"/>
            </a:endParaRPr>
          </a:p>
          <a:p>
            <a:pPr>
              <a:lnSpc>
                <a:spcPct val="107000"/>
              </a:lnSpc>
              <a:spcAft>
                <a:spcPts val="400"/>
              </a:spcAft>
            </a:pPr>
            <a:endParaRPr lang="en-US" sz="1100" b="1" dirty="0">
              <a:ea typeface="Calibri" panose="020F0502020204030204" pitchFamily="34" charset="0"/>
              <a:cs typeface="Times New Roman" panose="02020603050405020304" pitchFamily="18" charset="0"/>
            </a:endParaRPr>
          </a:p>
          <a:p>
            <a:pPr marL="171450" indent="-171450">
              <a:lnSpc>
                <a:spcPct val="107000"/>
              </a:lnSpc>
              <a:spcAft>
                <a:spcPts val="600"/>
              </a:spcAft>
              <a:buFont typeface="Arial" panose="020B0604020202020204" pitchFamily="34" charset="0"/>
              <a:buChar char="•"/>
            </a:pPr>
            <a:endParaRPr lang="en-US" sz="1100" dirty="0">
              <a:ea typeface="Calibri" panose="020F0502020204030204" pitchFamily="34" charset="0"/>
              <a:cs typeface="Times New Roman" panose="02020603050405020304" pitchFamily="18" charset="0"/>
            </a:endParaRPr>
          </a:p>
          <a:p>
            <a:pPr>
              <a:lnSpc>
                <a:spcPct val="107000"/>
              </a:lnSpc>
              <a:spcAft>
                <a:spcPts val="600"/>
              </a:spcAft>
            </a:pPr>
            <a:endParaRPr lang="en-US" sz="1100" dirty="0">
              <a:ea typeface="Calibri" panose="020F0502020204030204" pitchFamily="34" charset="0"/>
              <a:cs typeface="Times New Roman" panose="02020603050405020304" pitchFamily="18" charset="0"/>
            </a:endParaRPr>
          </a:p>
          <a:p>
            <a:pPr>
              <a:lnSpc>
                <a:spcPct val="107000"/>
              </a:lnSpc>
            </a:pPr>
            <a:r>
              <a:rPr lang="en-US" sz="1100" dirty="0">
                <a:ea typeface="Calibri" panose="020F0502020204030204" pitchFamily="34" charset="0"/>
                <a:cs typeface="Times New Roman" panose="02020603050405020304" pitchFamily="18" charset="0"/>
              </a:rPr>
              <a:t> </a:t>
            </a:r>
          </a:p>
        </p:txBody>
      </p:sp>
      <p:sp>
        <p:nvSpPr>
          <p:cNvPr id="6" name="Text Box 2"/>
          <p:cNvSpPr txBox="1">
            <a:spLocks noChangeArrowheads="1"/>
          </p:cNvSpPr>
          <p:nvPr/>
        </p:nvSpPr>
        <p:spPr bwMode="auto">
          <a:xfrm rot="10800000" flipH="1" flipV="1">
            <a:off x="336114" y="7067097"/>
            <a:ext cx="2245479" cy="1754741"/>
          </a:xfrm>
          <a:prstGeom prst="rect">
            <a:avLst/>
          </a:prstGeom>
          <a:solidFill>
            <a:srgbClr val="FFFFFF"/>
          </a:solidFill>
          <a:ln w="12700">
            <a:solidFill>
              <a:schemeClr val="tx1"/>
            </a:solidFill>
            <a:miter lim="800000"/>
            <a:headEnd/>
            <a:tailEnd/>
          </a:ln>
        </p:spPr>
        <p:txBody>
          <a:bodyPr rot="0" vert="horz" wrap="square" lIns="68580" tIns="34290" rIns="68580" bIns="34290" anchor="t" anchorCtr="0">
            <a:noAutofit/>
          </a:bodyPr>
          <a:lstStyle/>
          <a:p>
            <a:pPr algn="ctr">
              <a:spcAft>
                <a:spcPts val="400"/>
              </a:spcAft>
            </a:pPr>
            <a:r>
              <a:rPr lang="en-US" sz="1200" b="1" dirty="0">
                <a:ea typeface="Calibri" panose="020F0502020204030204" pitchFamily="34" charset="0"/>
                <a:cs typeface="Times New Roman" panose="02020603050405020304" pitchFamily="18" charset="0"/>
              </a:rPr>
              <a:t>MILLEN TOWNSHIP BOARD MEETINGS:</a:t>
            </a:r>
            <a:endParaRPr lang="en-US" sz="1200" dirty="0">
              <a:ea typeface="Calibri" panose="020F0502020204030204" pitchFamily="34" charset="0"/>
              <a:cs typeface="Times New Roman" panose="02020603050405020304" pitchFamily="18" charset="0"/>
            </a:endParaRPr>
          </a:p>
          <a:p>
            <a:pPr>
              <a:lnSpc>
                <a:spcPct val="107000"/>
              </a:lnSpc>
              <a:spcAft>
                <a:spcPts val="400"/>
              </a:spcAft>
            </a:pPr>
            <a:r>
              <a:rPr lang="en-US" sz="1200" dirty="0">
                <a:ea typeface="Calibri" panose="020F0502020204030204" pitchFamily="34" charset="0"/>
                <a:cs typeface="Times New Roman" panose="02020603050405020304" pitchFamily="18" charset="0"/>
              </a:rPr>
              <a:t>The 1</a:t>
            </a:r>
            <a:r>
              <a:rPr lang="en-US" sz="1200" baseline="30000" dirty="0">
                <a:ea typeface="Calibri" panose="020F0502020204030204" pitchFamily="34" charset="0"/>
                <a:cs typeface="Times New Roman" panose="02020603050405020304" pitchFamily="18" charset="0"/>
              </a:rPr>
              <a:t>st</a:t>
            </a:r>
            <a:r>
              <a:rPr lang="en-US" sz="1200" dirty="0">
                <a:ea typeface="Calibri" panose="020F0502020204030204" pitchFamily="34" charset="0"/>
                <a:cs typeface="Times New Roman" panose="02020603050405020304" pitchFamily="18" charset="0"/>
              </a:rPr>
              <a:t> Monday of every month at 7:00 pm, meetings are held at the F.O.E. Aerie 4141,  671 N. Sanborn Rd, Barton City, MI 48705. </a:t>
            </a:r>
            <a:r>
              <a:rPr lang="en-US" sz="1200" b="1" dirty="0">
                <a:ea typeface="Calibri" panose="020F0502020204030204" pitchFamily="34" charset="0"/>
                <a:cs typeface="Times New Roman" panose="02020603050405020304" pitchFamily="18" charset="0"/>
              </a:rPr>
              <a:t>Everyone is welcome!</a:t>
            </a:r>
          </a:p>
          <a:p>
            <a:pPr algn="ctr">
              <a:lnSpc>
                <a:spcPct val="107000"/>
              </a:lnSpc>
              <a:spcAft>
                <a:spcPts val="400"/>
              </a:spcAft>
            </a:pPr>
            <a:r>
              <a:rPr lang="en-US" sz="1200" i="1" u="sng" dirty="0">
                <a:ea typeface="Calibri" panose="020F0502020204030204" pitchFamily="34" charset="0"/>
                <a:cs typeface="Times New Roman" panose="02020603050405020304" pitchFamily="18" charset="0"/>
              </a:rPr>
              <a:t>MillenTownship.com</a:t>
            </a:r>
            <a:r>
              <a:rPr lang="en-US" sz="1100" dirty="0">
                <a:ea typeface="Calibri" panose="020F0502020204030204" pitchFamily="34" charset="0"/>
                <a:cs typeface="Times New Roman" panose="02020603050405020304" pitchFamily="18" charset="0"/>
              </a:rPr>
              <a:t> </a:t>
            </a:r>
          </a:p>
          <a:p>
            <a:pPr algn="ctr">
              <a:lnSpc>
                <a:spcPct val="107000"/>
              </a:lnSpc>
              <a:spcAft>
                <a:spcPts val="400"/>
              </a:spcAft>
            </a:pPr>
            <a:endParaRPr lang="en-US" sz="1100" dirty="0">
              <a:ea typeface="Calibri" panose="020F0502020204030204" pitchFamily="34" charset="0"/>
              <a:cs typeface="Times New Roman" panose="02020603050405020304" pitchFamily="18" charset="0"/>
            </a:endParaRPr>
          </a:p>
        </p:txBody>
      </p:sp>
      <p:sp>
        <p:nvSpPr>
          <p:cNvPr id="5" name="Text Box 2"/>
          <p:cNvSpPr txBox="1">
            <a:spLocks noChangeArrowheads="1"/>
          </p:cNvSpPr>
          <p:nvPr/>
        </p:nvSpPr>
        <p:spPr bwMode="auto">
          <a:xfrm>
            <a:off x="340723" y="748266"/>
            <a:ext cx="2242757" cy="4817240"/>
          </a:xfrm>
          <a:prstGeom prst="rect">
            <a:avLst/>
          </a:prstGeom>
          <a:solidFill>
            <a:srgbClr val="FFFFFF"/>
          </a:solidFill>
          <a:ln w="12700">
            <a:solidFill>
              <a:schemeClr val="tx1"/>
            </a:solidFill>
            <a:prstDash val="solid"/>
            <a:miter lim="800000"/>
            <a:headEnd/>
            <a:tailEnd/>
          </a:ln>
        </p:spPr>
        <p:txBody>
          <a:bodyPr rot="0" vert="horz" wrap="square" lIns="68580" tIns="34290" rIns="68580" bIns="34290" anchor="t" anchorCtr="0">
            <a:noAutofit/>
          </a:bodyPr>
          <a:lstStyle/>
          <a:p>
            <a:pPr>
              <a:lnSpc>
                <a:spcPct val="107000"/>
              </a:lnSpc>
              <a:spcBef>
                <a:spcPts val="1200"/>
              </a:spcBef>
              <a:spcAft>
                <a:spcPts val="450"/>
              </a:spcAft>
            </a:pPr>
            <a:r>
              <a:rPr lang="en-US" sz="1200" b="1" dirty="0">
                <a:ea typeface="Calibri" panose="020F0502020204030204" pitchFamily="34" charset="0"/>
                <a:cs typeface="Times New Roman" panose="02020603050405020304" pitchFamily="18" charset="0"/>
              </a:rPr>
              <a:t>TOWNSHIP OFFICIALS:</a:t>
            </a:r>
            <a:endParaRPr lang="en-US" sz="1200" dirty="0">
              <a:ea typeface="Calibri" panose="020F0502020204030204" pitchFamily="34" charset="0"/>
              <a:cs typeface="Times New Roman" panose="02020603050405020304" pitchFamily="18" charset="0"/>
            </a:endParaRP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Supervisor </a:t>
            </a:r>
          </a:p>
          <a:p>
            <a:pPr>
              <a:lnSpc>
                <a:spcPct val="107000"/>
              </a:lnSpc>
              <a:spcAft>
                <a:spcPts val="150"/>
              </a:spcAft>
            </a:pPr>
            <a:r>
              <a:rPr lang="en-US" sz="1100" dirty="0">
                <a:ea typeface="Calibri" panose="020F0502020204030204" pitchFamily="34" charset="0"/>
                <a:cs typeface="Times New Roman" panose="02020603050405020304" pitchFamily="18" charset="0"/>
              </a:rPr>
              <a:t>     R. Dennis Smith (231) 357-2426 </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Clerk </a:t>
            </a:r>
          </a:p>
          <a:p>
            <a:pPr>
              <a:lnSpc>
                <a:spcPct val="107000"/>
              </a:lnSpc>
              <a:spcAft>
                <a:spcPts val="150"/>
              </a:spcAft>
            </a:pPr>
            <a:r>
              <a:rPr lang="en-US" sz="1100" dirty="0">
                <a:ea typeface="Calibri" panose="020F0502020204030204" pitchFamily="34" charset="0"/>
                <a:cs typeface="Times New Roman" panose="02020603050405020304" pitchFamily="18" charset="0"/>
              </a:rPr>
              <a:t>     Mary Somers (928) 304-3109</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Treasurer</a:t>
            </a:r>
            <a:r>
              <a:rPr lang="en-US" sz="1100" dirty="0">
                <a:ea typeface="Calibri" panose="020F0502020204030204" pitchFamily="34" charset="0"/>
                <a:cs typeface="Times New Roman" panose="02020603050405020304" pitchFamily="18" charset="0"/>
              </a:rPr>
              <a:t> </a:t>
            </a:r>
          </a:p>
          <a:p>
            <a:pPr>
              <a:spcAft>
                <a:spcPts val="150"/>
              </a:spcAft>
            </a:pPr>
            <a:r>
              <a:rPr lang="en-US" sz="1100" dirty="0">
                <a:ea typeface="Calibri" panose="020F0502020204030204" pitchFamily="34" charset="0"/>
                <a:cs typeface="Times New Roman" panose="02020603050405020304" pitchFamily="18" charset="0"/>
              </a:rPr>
              <a:t>     Barbara Bartlett (989) 736-0700</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Trustee</a:t>
            </a:r>
            <a:r>
              <a:rPr lang="en-US" sz="1100" dirty="0">
                <a:ea typeface="Calibri" panose="020F0502020204030204" pitchFamily="34" charset="0"/>
                <a:cs typeface="Times New Roman" panose="02020603050405020304" pitchFamily="18" charset="0"/>
              </a:rPr>
              <a:t> </a:t>
            </a:r>
          </a:p>
          <a:p>
            <a:pPr>
              <a:lnSpc>
                <a:spcPct val="107000"/>
              </a:lnSpc>
              <a:spcAft>
                <a:spcPts val="150"/>
              </a:spcAft>
            </a:pPr>
            <a:r>
              <a:rPr lang="en-US" sz="1100" dirty="0">
                <a:ea typeface="Calibri" panose="020F0502020204030204" pitchFamily="34" charset="0"/>
                <a:cs typeface="Times New Roman" panose="02020603050405020304" pitchFamily="18" charset="0"/>
              </a:rPr>
              <a:t>     Scott Kosal (608) 322-8210</a:t>
            </a:r>
          </a:p>
          <a:p>
            <a:pPr marL="128588" indent="-128588">
              <a:lnSpc>
                <a:spcPct val="107000"/>
              </a:lnSpc>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Trustee</a:t>
            </a:r>
            <a:r>
              <a:rPr lang="en-US" sz="1100" dirty="0">
                <a:ea typeface="Calibri" panose="020F0502020204030204" pitchFamily="34" charset="0"/>
                <a:cs typeface="Times New Roman" panose="02020603050405020304" pitchFamily="18" charset="0"/>
              </a:rPr>
              <a:t> </a:t>
            </a:r>
          </a:p>
          <a:p>
            <a:pPr>
              <a:lnSpc>
                <a:spcPct val="107000"/>
              </a:lnSpc>
              <a:spcBef>
                <a:spcPts val="600"/>
              </a:spcBef>
            </a:pPr>
            <a:r>
              <a:rPr lang="en-US" sz="1100" dirty="0">
                <a:ea typeface="Calibri" panose="020F0502020204030204" pitchFamily="34" charset="0"/>
                <a:cs typeface="Times New Roman" panose="02020603050405020304" pitchFamily="18" charset="0"/>
              </a:rPr>
              <a:t>     Jeff Somers (928) 304-3098 </a:t>
            </a:r>
          </a:p>
          <a:p>
            <a:pPr>
              <a:lnSpc>
                <a:spcPct val="107000"/>
              </a:lnSpc>
              <a:spcBef>
                <a:spcPts val="600"/>
              </a:spcBef>
            </a:pPr>
            <a:r>
              <a:rPr lang="en-US" sz="1100" b="1" dirty="0">
                <a:ea typeface="Calibri" panose="020F0502020204030204" pitchFamily="34" charset="0"/>
                <a:cs typeface="Times New Roman" panose="02020603050405020304" pitchFamily="18" charset="0"/>
              </a:rPr>
              <a:t>APPOINTED OFFICIALS: </a:t>
            </a:r>
          </a:p>
          <a:p>
            <a:pPr marL="171450" indent="-171450">
              <a:lnSpc>
                <a:spcPct val="107000"/>
              </a:lnSpc>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Assessor</a:t>
            </a:r>
            <a:r>
              <a:rPr lang="en-US" sz="1100" dirty="0">
                <a:ea typeface="Calibri" panose="020F0502020204030204" pitchFamily="34" charset="0"/>
                <a:cs typeface="Times New Roman" panose="02020603050405020304" pitchFamily="18" charset="0"/>
              </a:rPr>
              <a:t>  </a:t>
            </a:r>
          </a:p>
          <a:p>
            <a:pPr>
              <a:lnSpc>
                <a:spcPct val="107000"/>
              </a:lnSpc>
              <a:spcAft>
                <a:spcPts val="150"/>
              </a:spcAft>
            </a:pPr>
            <a:r>
              <a:rPr lang="en-US" sz="1100" dirty="0">
                <a:ea typeface="Calibri" panose="020F0502020204030204" pitchFamily="34" charset="0"/>
                <a:cs typeface="Times New Roman" panose="02020603050405020304" pitchFamily="18" charset="0"/>
              </a:rPr>
              <a:t>     Sarah </a:t>
            </a:r>
            <a:r>
              <a:rPr lang="en-US" sz="1100" dirty="0" err="1">
                <a:ea typeface="Calibri" panose="020F0502020204030204" pitchFamily="34" charset="0"/>
                <a:cs typeface="Times New Roman" panose="02020603050405020304" pitchFamily="18" charset="0"/>
              </a:rPr>
              <a:t>Gohl</a:t>
            </a:r>
            <a:r>
              <a:rPr lang="en-US" sz="1100" dirty="0">
                <a:ea typeface="Calibri" panose="020F0502020204030204" pitchFamily="34" charset="0"/>
                <a:cs typeface="Times New Roman" panose="02020603050405020304" pitchFamily="18" charset="0"/>
              </a:rPr>
              <a:t>  (989) 464-5557</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Cemetery Sexton  </a:t>
            </a:r>
          </a:p>
          <a:p>
            <a:pPr>
              <a:lnSpc>
                <a:spcPct val="107000"/>
              </a:lnSpc>
              <a:spcAft>
                <a:spcPts val="150"/>
              </a:spcAft>
            </a:pPr>
            <a:r>
              <a:rPr lang="en-US" sz="1100" dirty="0">
                <a:ea typeface="Calibri" panose="020F0502020204030204" pitchFamily="34" charset="0"/>
                <a:cs typeface="Times New Roman" panose="02020603050405020304" pitchFamily="18" charset="0"/>
              </a:rPr>
              <a:t>     Barbara Bartlett (989) 736-0700</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Planning/Zoning Administrator           </a:t>
            </a:r>
          </a:p>
          <a:p>
            <a:pPr>
              <a:lnSpc>
                <a:spcPct val="107000"/>
              </a:lnSpc>
              <a:spcAft>
                <a:spcPts val="150"/>
              </a:spcAft>
            </a:pPr>
            <a:r>
              <a:rPr lang="en-US" sz="1100" dirty="0">
                <a:ea typeface="Calibri" panose="020F0502020204030204" pitchFamily="34" charset="0"/>
                <a:cs typeface="Times New Roman" panose="02020603050405020304" pitchFamily="18" charset="0"/>
              </a:rPr>
              <a:t>     Scott Kosal (608) 322-8210</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Planning Commission Chairman</a:t>
            </a:r>
          </a:p>
          <a:p>
            <a:pPr>
              <a:lnSpc>
                <a:spcPct val="107000"/>
              </a:lnSpc>
              <a:spcAft>
                <a:spcPts val="150"/>
              </a:spcAft>
            </a:pPr>
            <a:r>
              <a:rPr lang="en-US" sz="1100" dirty="0">
                <a:ea typeface="Calibri" panose="020F0502020204030204" pitchFamily="34" charset="0"/>
                <a:cs typeface="Times New Roman" panose="02020603050405020304" pitchFamily="18" charset="0"/>
              </a:rPr>
              <a:t>     Richard Gillies (989) 736-6203</a:t>
            </a:r>
          </a:p>
          <a:p>
            <a:pPr marL="128588" indent="-128588">
              <a:lnSpc>
                <a:spcPct val="107000"/>
              </a:lnSpc>
              <a:spcAft>
                <a:spcPts val="150"/>
              </a:spcAft>
              <a:buFont typeface="Arial" panose="020B0604020202020204" pitchFamily="34" charset="0"/>
              <a:buChar char="•"/>
            </a:pPr>
            <a:r>
              <a:rPr lang="en-US" sz="1100" b="1" dirty="0">
                <a:ea typeface="Calibri" panose="020F0502020204030204" pitchFamily="34" charset="0"/>
                <a:cs typeface="Times New Roman" panose="02020603050405020304" pitchFamily="18" charset="0"/>
              </a:rPr>
              <a:t>Barton City Park Manager                      </a:t>
            </a:r>
            <a:r>
              <a:rPr lang="en-US" sz="1100" dirty="0">
                <a:ea typeface="Calibri" panose="020F0502020204030204" pitchFamily="34" charset="0"/>
                <a:cs typeface="Times New Roman" panose="02020603050405020304" pitchFamily="18" charset="0"/>
              </a:rPr>
              <a:t>Karen Sutton (586) 960-4737</a:t>
            </a:r>
          </a:p>
        </p:txBody>
      </p:sp>
      <p:sp>
        <p:nvSpPr>
          <p:cNvPr id="18" name="Text Box 2"/>
          <p:cNvSpPr txBox="1">
            <a:spLocks noChangeArrowheads="1"/>
          </p:cNvSpPr>
          <p:nvPr/>
        </p:nvSpPr>
        <p:spPr bwMode="auto">
          <a:xfrm>
            <a:off x="2698399" y="748266"/>
            <a:ext cx="2253598" cy="5747533"/>
          </a:xfrm>
          <a:prstGeom prst="rect">
            <a:avLst/>
          </a:prstGeom>
          <a:solidFill>
            <a:srgbClr val="FFFFFF"/>
          </a:solidFill>
          <a:ln w="12700">
            <a:solidFill>
              <a:srgbClr val="000000"/>
            </a:solidFill>
            <a:miter lim="800000"/>
            <a:headEnd/>
            <a:tailEnd/>
          </a:ln>
        </p:spPr>
        <p:txBody>
          <a:bodyPr rot="0" vert="horz" wrap="square" lIns="68580" tIns="34290" rIns="68580" bIns="34290" anchor="t" anchorCtr="0">
            <a:noAutofit/>
          </a:bodyPr>
          <a:lstStyle/>
          <a:p>
            <a:pPr algn="ctr">
              <a:lnSpc>
                <a:spcPct val="107000"/>
              </a:lnSpc>
              <a:spcBef>
                <a:spcPts val="600"/>
              </a:spcBef>
            </a:pPr>
            <a:r>
              <a:rPr lang="en-US" sz="1200" b="1" dirty="0">
                <a:ea typeface="Calibri" panose="020F0502020204030204" pitchFamily="34" charset="0"/>
                <a:cs typeface="Times New Roman" panose="02020603050405020304" pitchFamily="18" charset="0"/>
              </a:rPr>
              <a:t>2026-2027 BUDGET </a:t>
            </a:r>
          </a:p>
        </p:txBody>
      </p:sp>
      <p:sp>
        <p:nvSpPr>
          <p:cNvPr id="13" name="TextBox 12"/>
          <p:cNvSpPr txBox="1"/>
          <p:nvPr/>
        </p:nvSpPr>
        <p:spPr>
          <a:xfrm>
            <a:off x="2698400" y="6594488"/>
            <a:ext cx="2253598" cy="1785104"/>
          </a:xfrm>
          <a:prstGeom prst="rect">
            <a:avLst/>
          </a:prstGeom>
          <a:noFill/>
          <a:ln w="12700">
            <a:solidFill>
              <a:schemeClr val="tx1"/>
            </a:solidFill>
            <a:prstDash val="solid"/>
          </a:ln>
        </p:spPr>
        <p:txBody>
          <a:bodyPr wrap="square" rtlCol="0">
            <a:spAutoFit/>
          </a:bodyPr>
          <a:lstStyle/>
          <a:p>
            <a:pPr algn="ctr"/>
            <a:r>
              <a:rPr lang="en-US" sz="1000" b="1" u="sng" dirty="0"/>
              <a:t>C&amp;S Dust Control</a:t>
            </a:r>
          </a:p>
          <a:p>
            <a:pPr algn="ctr"/>
            <a:r>
              <a:rPr lang="en-US" sz="1000" b="1" dirty="0"/>
              <a:t>Millen Township </a:t>
            </a:r>
            <a:r>
              <a:rPr lang="en-US" sz="1000" dirty="0"/>
              <a:t>agrees to reimburse 50% of the cost of </a:t>
            </a:r>
            <a:r>
              <a:rPr lang="en-US" sz="1000" b="1" dirty="0"/>
              <a:t>C &amp; S Dust Control,</a:t>
            </a:r>
            <a:r>
              <a:rPr lang="en-US" sz="1000" dirty="0"/>
              <a:t> *up to 300’  or maximum of $141.00 for any owner/resident of a parcel of property bordering a gravel road of Millen Township. </a:t>
            </a:r>
            <a:r>
              <a:rPr lang="en-US" sz="1000" b="1" dirty="0"/>
              <a:t>Private roads and driveways are EXEMPT</a:t>
            </a:r>
            <a:r>
              <a:rPr lang="en-US" sz="1000" dirty="0"/>
              <a:t>. Receipts must be submitted to the Township Clerk by August 31, 2024.  P.O. Box 292, Barton City, 48705</a:t>
            </a:r>
            <a:endParaRPr lang="en-US" sz="1000" i="1" dirty="0"/>
          </a:p>
        </p:txBody>
      </p:sp>
      <p:sp>
        <p:nvSpPr>
          <p:cNvPr id="3" name="TextBox 2"/>
          <p:cNvSpPr txBox="1"/>
          <p:nvPr/>
        </p:nvSpPr>
        <p:spPr>
          <a:xfrm>
            <a:off x="338001" y="5627908"/>
            <a:ext cx="2245479" cy="1376787"/>
          </a:xfrm>
          <a:prstGeom prst="rect">
            <a:avLst/>
          </a:prstGeom>
          <a:noFill/>
          <a:ln w="12700">
            <a:solidFill>
              <a:schemeClr val="tx1"/>
            </a:solidFill>
          </a:ln>
        </p:spPr>
        <p:txBody>
          <a:bodyPr wrap="square" rtlCol="0">
            <a:spAutoFit/>
          </a:bodyPr>
          <a:lstStyle/>
          <a:p>
            <a:pPr algn="ctr">
              <a:lnSpc>
                <a:spcPct val="107000"/>
              </a:lnSpc>
            </a:pPr>
            <a:r>
              <a:rPr lang="en-US" sz="1200" b="1" dirty="0">
                <a:ea typeface="Calibri" panose="020F0502020204030204" pitchFamily="34" charset="0"/>
                <a:cs typeface="Times New Roman" panose="02020603050405020304" pitchFamily="18" charset="0"/>
              </a:rPr>
              <a:t>TOWNSHIP ASSESSOR</a:t>
            </a:r>
          </a:p>
          <a:p>
            <a:pPr>
              <a:lnSpc>
                <a:spcPct val="107000"/>
              </a:lnSpc>
            </a:pPr>
            <a:r>
              <a:rPr lang="en-US" sz="1100" dirty="0">
                <a:ea typeface="Calibri" panose="020F0502020204030204" pitchFamily="34" charset="0"/>
                <a:cs typeface="Times New Roman" panose="02020603050405020304" pitchFamily="18" charset="0"/>
              </a:rPr>
              <a:t>Please welcome the Township’s new Assessor Sarah Gohl.  The Board would also like to thank Randy Thompson for his many years of service to the township.  Thank you Randy and Kathy!</a:t>
            </a:r>
          </a:p>
        </p:txBody>
      </p:sp>
      <p:sp>
        <p:nvSpPr>
          <p:cNvPr id="49" name="Oval 48"/>
          <p:cNvSpPr/>
          <p:nvPr/>
        </p:nvSpPr>
        <p:spPr>
          <a:xfrm>
            <a:off x="4521200" y="6450080"/>
            <a:ext cx="50800"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725538" y="4118752"/>
            <a:ext cx="2164397" cy="2487861"/>
          </a:xfrm>
          <a:prstGeom prst="rect">
            <a:avLst/>
          </a:prstGeom>
          <a:noFill/>
        </p:spPr>
        <p:txBody>
          <a:bodyPr wrap="square" rtlCol="0">
            <a:spAutoFit/>
          </a:bodyPr>
          <a:lstStyle/>
          <a:p>
            <a:pPr algn="ctr">
              <a:spcAft>
                <a:spcPts val="800"/>
              </a:spcAft>
            </a:pPr>
            <a:r>
              <a:rPr lang="en-US" sz="1200" b="1" dirty="0"/>
              <a:t>STATE PRIMARY ELECTION AUGUST 4 </a:t>
            </a:r>
            <a:endParaRPr lang="en-US" sz="1200" dirty="0"/>
          </a:p>
          <a:p>
            <a:r>
              <a:rPr lang="en-US" sz="1200" dirty="0"/>
              <a:t>Millen Township Millage Renewals on the Ballot:</a:t>
            </a:r>
          </a:p>
          <a:p>
            <a:pPr marL="171450" indent="-171450">
              <a:buClr>
                <a:srgbClr val="FFC000"/>
              </a:buClr>
              <a:buSzPct val="110000"/>
              <a:buFont typeface="Wingdings" panose="05000000000000000000" pitchFamily="2" charset="2"/>
              <a:buChar char="v"/>
            </a:pPr>
            <a:r>
              <a:rPr lang="en-US" sz="1200" b="1" dirty="0"/>
              <a:t>Road Renewal - </a:t>
            </a:r>
            <a:r>
              <a:rPr lang="en-US" sz="1200" dirty="0"/>
              <a:t>Purpose of maintaining Township Roads</a:t>
            </a:r>
          </a:p>
          <a:p>
            <a:pPr marL="342900" indent="-342900">
              <a:buFont typeface="Arial" panose="020B0604020202020204" pitchFamily="34" charset="0"/>
              <a:buChar char="•"/>
            </a:pPr>
            <a:endParaRPr lang="en-US" sz="1200" dirty="0"/>
          </a:p>
          <a:p>
            <a:pPr>
              <a:spcAft>
                <a:spcPts val="600"/>
              </a:spcAft>
            </a:pPr>
            <a:r>
              <a:rPr lang="en-US" sz="1200" i="1" dirty="0"/>
              <a:t>* Renewal Millages – Renew Expired Millages to the Original Millage Rate.</a:t>
            </a:r>
          </a:p>
          <a:p>
            <a:pPr algn="ctr"/>
            <a:r>
              <a:rPr lang="en-US" sz="1200" b="1" dirty="0"/>
              <a:t>Please vote!</a:t>
            </a:r>
          </a:p>
          <a:p>
            <a:endParaRPr lang="en-US" sz="1200" dirty="0"/>
          </a:p>
        </p:txBody>
      </p:sp>
      <p:sp>
        <p:nvSpPr>
          <p:cNvPr id="7" name="TextBox 6"/>
          <p:cNvSpPr txBox="1"/>
          <p:nvPr/>
        </p:nvSpPr>
        <p:spPr>
          <a:xfrm>
            <a:off x="2760563" y="3690936"/>
            <a:ext cx="2150109" cy="430887"/>
          </a:xfrm>
          <a:prstGeom prst="rect">
            <a:avLst/>
          </a:prstGeom>
          <a:noFill/>
        </p:spPr>
        <p:txBody>
          <a:bodyPr wrap="square" rtlCol="0">
            <a:spAutoFit/>
          </a:bodyPr>
          <a:lstStyle/>
          <a:p>
            <a:r>
              <a:rPr lang="en-US" sz="1100" i="1" dirty="0"/>
              <a:t>* Full Budget details available for review at the Clerk’s Office</a:t>
            </a:r>
          </a:p>
        </p:txBody>
      </p:sp>
      <p:sp>
        <p:nvSpPr>
          <p:cNvPr id="14" name="TextBox 13"/>
          <p:cNvSpPr txBox="1"/>
          <p:nvPr/>
        </p:nvSpPr>
        <p:spPr>
          <a:xfrm>
            <a:off x="338001" y="8891596"/>
            <a:ext cx="2245480" cy="1006494"/>
          </a:xfrm>
          <a:prstGeom prst="rect">
            <a:avLst/>
          </a:prstGeom>
          <a:noFill/>
          <a:ln w="12700">
            <a:solidFill>
              <a:schemeClr val="tx1"/>
            </a:solidFill>
          </a:ln>
        </p:spPr>
        <p:txBody>
          <a:bodyPr wrap="square" rtlCol="0">
            <a:spAutoFit/>
          </a:bodyPr>
          <a:lstStyle/>
          <a:p>
            <a:pPr algn="ctr">
              <a:lnSpc>
                <a:spcPct val="107000"/>
              </a:lnSpc>
            </a:pPr>
            <a:r>
              <a:rPr lang="en-US" sz="1200" b="1" dirty="0">
                <a:ea typeface="Calibri" panose="020F0502020204030204" pitchFamily="34" charset="0"/>
                <a:cs typeface="Times New Roman" panose="02020603050405020304" pitchFamily="18" charset="0"/>
              </a:rPr>
              <a:t>BARTON CITY PARK RENTAL:</a:t>
            </a:r>
            <a:endParaRPr lang="en-US" sz="1200" dirty="0">
              <a:ea typeface="Calibri" panose="020F0502020204030204" pitchFamily="34" charset="0"/>
              <a:cs typeface="Times New Roman" panose="02020603050405020304" pitchFamily="18" charset="0"/>
            </a:endParaRPr>
          </a:p>
          <a:p>
            <a:pPr marL="171450" indent="-171450">
              <a:lnSpc>
                <a:spcPct val="107000"/>
              </a:lnSpc>
              <a:buFont typeface="Wingdings" panose="05000000000000000000" pitchFamily="2" charset="2"/>
              <a:buChar char="Ø"/>
            </a:pPr>
            <a:r>
              <a:rPr lang="en-US" sz="1100" dirty="0">
                <a:ea typeface="Calibri" panose="020F0502020204030204" pitchFamily="34" charset="0"/>
                <a:cs typeface="Times New Roman" panose="02020603050405020304" pitchFamily="18" charset="0"/>
              </a:rPr>
              <a:t>Pavilions/Cook Shack/Horseshoe Pit/Ball Field/Pickle Ball</a:t>
            </a:r>
          </a:p>
          <a:p>
            <a:pPr marL="171450" indent="-171450">
              <a:lnSpc>
                <a:spcPct val="107000"/>
              </a:lnSpc>
              <a:buFont typeface="Wingdings" panose="05000000000000000000" pitchFamily="2" charset="2"/>
              <a:buChar char="Ø"/>
            </a:pPr>
            <a:r>
              <a:rPr lang="en-US" sz="1100" dirty="0">
                <a:ea typeface="Calibri" panose="020F0502020204030204" pitchFamily="34" charset="0"/>
                <a:cs typeface="Times New Roman" panose="02020603050405020304" pitchFamily="18" charset="0"/>
              </a:rPr>
              <a:t>Picnic Table Rental</a:t>
            </a:r>
          </a:p>
          <a:p>
            <a:pPr marL="171450" indent="-171450">
              <a:lnSpc>
                <a:spcPct val="107000"/>
              </a:lnSpc>
              <a:spcAft>
                <a:spcPts val="600"/>
              </a:spcAft>
              <a:buFont typeface="Wingdings" panose="05000000000000000000" pitchFamily="2" charset="2"/>
              <a:buChar char="Ø"/>
            </a:pPr>
            <a:r>
              <a:rPr lang="en-US" sz="1100" dirty="0">
                <a:ea typeface="Calibri" panose="020F0502020204030204" pitchFamily="34" charset="0"/>
                <a:cs typeface="Times New Roman" panose="02020603050405020304" pitchFamily="18" charset="0"/>
              </a:rPr>
              <a:t>Contact BC Park Manager</a:t>
            </a:r>
          </a:p>
        </p:txBody>
      </p:sp>
      <p:graphicFrame>
        <p:nvGraphicFramePr>
          <p:cNvPr id="11" name="Chart 10">
            <a:extLst>
              <a:ext uri="{FF2B5EF4-FFF2-40B4-BE49-F238E27FC236}">
                <a16:creationId xmlns:a16="http://schemas.microsoft.com/office/drawing/2014/main" id="{A4A90572-C6A8-91DE-49D6-184A1B07E305}"/>
              </a:ext>
            </a:extLst>
          </p:cNvPr>
          <p:cNvGraphicFramePr>
            <a:graphicFrameLocks/>
          </p:cNvGraphicFramePr>
          <p:nvPr>
            <p:extLst>
              <p:ext uri="{D42A27DB-BD31-4B8C-83A1-F6EECF244321}">
                <p14:modId xmlns:p14="http://schemas.microsoft.com/office/powerpoint/2010/main" val="2672125438"/>
              </p:ext>
            </p:extLst>
          </p:nvPr>
        </p:nvGraphicFramePr>
        <p:xfrm>
          <a:off x="2518410" y="1077393"/>
          <a:ext cx="2609849" cy="26232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C3387A93-2356-78E8-F2A7-3E20E341D62A}"/>
              </a:ext>
            </a:extLst>
          </p:cNvPr>
          <p:cNvGraphicFramePr>
            <a:graphicFrameLocks/>
          </p:cNvGraphicFramePr>
          <p:nvPr>
            <p:extLst>
              <p:ext uri="{D42A27DB-BD31-4B8C-83A1-F6EECF244321}">
                <p14:modId xmlns:p14="http://schemas.microsoft.com/office/powerpoint/2010/main" val="2380335462"/>
              </p:ext>
            </p:extLst>
          </p:nvPr>
        </p:nvGraphicFramePr>
        <p:xfrm>
          <a:off x="1537334" y="997807"/>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72607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p:cNvSpPr txBox="1">
            <a:spLocks noChangeArrowheads="1"/>
          </p:cNvSpPr>
          <p:nvPr/>
        </p:nvSpPr>
        <p:spPr bwMode="auto">
          <a:xfrm>
            <a:off x="228601" y="6139546"/>
            <a:ext cx="7296149" cy="3587932"/>
          </a:xfrm>
          <a:prstGeom prst="rect">
            <a:avLst/>
          </a:prstGeom>
          <a:solidFill>
            <a:srgbClr val="FFFFFF"/>
          </a:solidFill>
          <a:ln w="19050">
            <a:solidFill>
              <a:schemeClr val="tx1"/>
            </a:solidFill>
            <a:miter lim="800000"/>
            <a:headEnd/>
            <a:tailEnd/>
          </a:ln>
        </p:spPr>
        <p:txBody>
          <a:bodyPr rot="0" vert="horz" wrap="square" lIns="68580" tIns="34290" rIns="68580" bIns="34290" anchor="t" anchorCtr="0">
            <a:noAutofit/>
          </a:bodyPr>
          <a:lstStyle/>
          <a:p>
            <a:pPr algn="ctr">
              <a:lnSpc>
                <a:spcPct val="107000"/>
              </a:lnSpc>
              <a:spcBef>
                <a:spcPts val="400"/>
              </a:spcBef>
            </a:pPr>
            <a:r>
              <a:rPr lang="en-US" sz="1100" b="1" u="sng" dirty="0">
                <a:ea typeface="Calibri" panose="020F0502020204030204" pitchFamily="34" charset="0"/>
                <a:cs typeface="Times New Roman" panose="02020603050405020304" pitchFamily="18" charset="0"/>
              </a:rPr>
              <a:t>A MESSAGE FROM SUPERVISOR DENNIS SMITH</a:t>
            </a:r>
          </a:p>
          <a:p>
            <a:pPr>
              <a:lnSpc>
                <a:spcPts val="1000"/>
              </a:lnSpc>
            </a:pPr>
            <a:endParaRPr lang="en-US" sz="1050"/>
          </a:p>
          <a:p>
            <a:pPr>
              <a:lnSpc>
                <a:spcPts val="1000"/>
              </a:lnSpc>
            </a:pPr>
            <a:r>
              <a:rPr lang="en-US" sz="1050"/>
              <a:t>    </a:t>
            </a:r>
            <a:r>
              <a:rPr lang="en-US" sz="1050" dirty="0"/>
              <a:t>Greetings:    I wish to again thank the community volunteers that assisted with the park and cemetery clean up this spring. As most of you know we were struck with yet another spring ice storm.  Mother Nature did quite a job of tree trimming again this year! The end results were eight loads of limbs and brush from the park alone.  Again, thank you for a great effort by all to keep our township park and cemetery looking very nice.  </a:t>
            </a:r>
          </a:p>
          <a:p>
            <a:pPr>
              <a:lnSpc>
                <a:spcPts val="1000"/>
              </a:lnSpc>
            </a:pPr>
            <a:r>
              <a:rPr lang="en-US" sz="1050" dirty="0"/>
              <a:t> </a:t>
            </a:r>
          </a:p>
          <a:p>
            <a:pPr>
              <a:lnSpc>
                <a:spcPts val="1000"/>
              </a:lnSpc>
            </a:pPr>
            <a:r>
              <a:rPr lang="en-US" sz="1050" dirty="0"/>
              <a:t>    Good news is the ball field is being utilized by Alcona Youth Softball and Baseball program, with “T” Ball and Coach Pitch baseball.  It is great to see our youth learning the sport of baseball and our park being utilized by the youth of the community.  Thank you to the young families that volunteer to act as coaches for this program.</a:t>
            </a:r>
          </a:p>
          <a:p>
            <a:pPr>
              <a:lnSpc>
                <a:spcPts val="1000"/>
              </a:lnSpc>
            </a:pPr>
            <a:r>
              <a:rPr lang="en-US" sz="1050" dirty="0"/>
              <a:t> </a:t>
            </a:r>
          </a:p>
          <a:p>
            <a:pPr>
              <a:lnSpc>
                <a:spcPts val="1000"/>
              </a:lnSpc>
            </a:pPr>
            <a:r>
              <a:rPr lang="en-US" sz="1050" dirty="0"/>
              <a:t>    Blight! Please take a look around your home/property, if you have un-registered vehicles, and other “blight” items please remove the articles, it is a good time to take a load to the scrap yards. Please do your part to keep Millen Township looking presentable.  Do not be surprised when you receive a letter from our Zoning Officer addressing blight issues in your yards if you fail to address the issues.</a:t>
            </a:r>
          </a:p>
          <a:p>
            <a:pPr>
              <a:lnSpc>
                <a:spcPts val="1000"/>
              </a:lnSpc>
            </a:pPr>
            <a:r>
              <a:rPr lang="en-US" sz="1050" dirty="0"/>
              <a:t> </a:t>
            </a:r>
          </a:p>
          <a:p>
            <a:pPr>
              <a:lnSpc>
                <a:spcPts val="1000"/>
              </a:lnSpc>
            </a:pPr>
            <a:r>
              <a:rPr lang="en-US" sz="1050" dirty="0"/>
              <a:t>    Just a reminder to those of you having family functions, graduations, </a:t>
            </a:r>
            <a:r>
              <a:rPr lang="en-US" sz="1050" dirty="0" err="1"/>
              <a:t>ect</a:t>
            </a:r>
            <a:r>
              <a:rPr lang="en-US" sz="1050" dirty="0"/>
              <a:t>. The pavilion and cooking facility are available for rent.  Contact our park manager Karen Sutton for information.</a:t>
            </a:r>
          </a:p>
          <a:p>
            <a:pPr>
              <a:lnSpc>
                <a:spcPts val="1000"/>
              </a:lnSpc>
            </a:pPr>
            <a:r>
              <a:rPr lang="en-US" sz="1050" dirty="0"/>
              <a:t> </a:t>
            </a:r>
          </a:p>
          <a:p>
            <a:pPr>
              <a:lnSpc>
                <a:spcPts val="1000"/>
              </a:lnSpc>
            </a:pPr>
            <a:r>
              <a:rPr lang="en-US" sz="1050" dirty="0"/>
              <a:t>    This is a very historical year for our country, as we celebrate 250 years of independence, let us reflect on the history of our Country and give tribute to our founding fathers for their insight and courage to make our country what it is today!</a:t>
            </a:r>
          </a:p>
          <a:p>
            <a:pPr>
              <a:lnSpc>
                <a:spcPts val="1000"/>
              </a:lnSpc>
            </a:pPr>
            <a:r>
              <a:rPr lang="en-US" sz="1050" dirty="0"/>
              <a:t> </a:t>
            </a:r>
          </a:p>
          <a:p>
            <a:pPr>
              <a:lnSpc>
                <a:spcPts val="1000"/>
              </a:lnSpc>
            </a:pPr>
            <a:r>
              <a:rPr lang="en-US" sz="1050" dirty="0"/>
              <a:t>God Bless and have a wonderful summer.</a:t>
            </a:r>
          </a:p>
          <a:p>
            <a:pPr>
              <a:lnSpc>
                <a:spcPts val="1000"/>
              </a:lnSpc>
            </a:pPr>
            <a:r>
              <a:rPr lang="en-US" sz="1050" dirty="0"/>
              <a:t> </a:t>
            </a:r>
          </a:p>
          <a:p>
            <a:pPr>
              <a:lnSpc>
                <a:spcPts val="1000"/>
              </a:lnSpc>
            </a:pPr>
            <a:r>
              <a:rPr lang="en-US" sz="1050" dirty="0"/>
              <a:t>Sincerely,</a:t>
            </a:r>
          </a:p>
          <a:p>
            <a:pPr>
              <a:lnSpc>
                <a:spcPts val="1000"/>
              </a:lnSpc>
            </a:pPr>
            <a:r>
              <a:rPr lang="en-US" sz="1050" dirty="0"/>
              <a:t>R. Dennis Smith, Township Supervisor</a:t>
            </a:r>
          </a:p>
          <a:p>
            <a:pPr>
              <a:spcAft>
                <a:spcPts val="1200"/>
              </a:spcAft>
            </a:pPr>
            <a:endParaRPr lang="en-US" sz="1100" b="1" u="sng" dirty="0">
              <a:ea typeface="Calibri" panose="020F0502020204030204" pitchFamily="34" charset="0"/>
              <a:cs typeface="Times New Roman" panose="02020603050405020304" pitchFamily="18" charset="0"/>
            </a:endParaRPr>
          </a:p>
        </p:txBody>
      </p:sp>
      <p:sp>
        <p:nvSpPr>
          <p:cNvPr id="7" name="TextBox 6"/>
          <p:cNvSpPr txBox="1"/>
          <p:nvPr/>
        </p:nvSpPr>
        <p:spPr>
          <a:xfrm>
            <a:off x="228601" y="320454"/>
            <a:ext cx="7296148" cy="2493247"/>
          </a:xfrm>
          <a:prstGeom prst="rect">
            <a:avLst/>
          </a:prstGeom>
          <a:noFill/>
          <a:ln w="19050">
            <a:solidFill>
              <a:schemeClr val="tx1"/>
            </a:solidFill>
          </a:ln>
        </p:spPr>
        <p:txBody>
          <a:bodyPr wrap="square" rtlCol="0">
            <a:spAutoFit/>
          </a:bodyPr>
          <a:lstStyle/>
          <a:p>
            <a:pPr algn="ctr">
              <a:spcAft>
                <a:spcPts val="600"/>
              </a:spcAft>
            </a:pPr>
            <a:r>
              <a:rPr lang="en-US" sz="1100" b="1" u="sng" dirty="0"/>
              <a:t>MILLEN TOWNSHIP TREASURER</a:t>
            </a:r>
          </a:p>
          <a:p>
            <a:pPr algn="ctr">
              <a:lnSpc>
                <a:spcPts val="1000"/>
              </a:lnSpc>
            </a:pPr>
            <a:r>
              <a:rPr lang="en-US" sz="1100" dirty="0"/>
              <a:t>Barbara Bartlett</a:t>
            </a:r>
          </a:p>
          <a:p>
            <a:pPr algn="ctr">
              <a:lnSpc>
                <a:spcPts val="1000"/>
              </a:lnSpc>
            </a:pPr>
            <a:r>
              <a:rPr lang="en-US" sz="1100" dirty="0"/>
              <a:t>PO Box 145</a:t>
            </a:r>
          </a:p>
          <a:p>
            <a:pPr algn="ctr">
              <a:lnSpc>
                <a:spcPts val="1000"/>
              </a:lnSpc>
            </a:pPr>
            <a:r>
              <a:rPr lang="en-US" sz="1100" dirty="0"/>
              <a:t>Barton City, MI 48705 Phone 989) 736-0700 or (989) 590-0238</a:t>
            </a:r>
          </a:p>
          <a:p>
            <a:pPr algn="ctr">
              <a:lnSpc>
                <a:spcPts val="1000"/>
              </a:lnSpc>
            </a:pPr>
            <a:r>
              <a:rPr lang="en-US" sz="1100" dirty="0"/>
              <a:t>Email – </a:t>
            </a:r>
            <a:r>
              <a:rPr lang="en-US" sz="1100" dirty="0">
                <a:hlinkClick r:id="rId2"/>
              </a:rPr>
              <a:t>treasurer@millentownship.com</a:t>
            </a:r>
            <a:r>
              <a:rPr lang="en-US" sz="1100" dirty="0"/>
              <a:t> </a:t>
            </a:r>
          </a:p>
          <a:p>
            <a:pPr>
              <a:lnSpc>
                <a:spcPts val="600"/>
              </a:lnSpc>
            </a:pPr>
            <a:endParaRPr lang="en-US" sz="500" dirty="0"/>
          </a:p>
          <a:p>
            <a:pPr>
              <a:lnSpc>
                <a:spcPts val="1100"/>
              </a:lnSpc>
              <a:spcAft>
                <a:spcPts val="600"/>
              </a:spcAft>
            </a:pPr>
            <a:r>
              <a:rPr lang="en-US" sz="1050" dirty="0"/>
              <a:t>    As a reminder current year summer property taxes are mailed by 07/01 each year and past due after 09/14 each year.  The current year winter property taxes are mailed by 12/01 each year and past due after 02/15.  All current township taxes are payable to the township treasurer by or on the last day of February.  After the past due dates for the current year summer and winter bills, there is a late fee added to your tax bill.  You will need to contact the township treasurer for a payoff.  After last day of February your unpaid bill will be considered delinquent and you will need to contact the county treasurer for the amount due.</a:t>
            </a:r>
          </a:p>
          <a:p>
            <a:pPr>
              <a:lnSpc>
                <a:spcPts val="1100"/>
              </a:lnSpc>
              <a:spcAft>
                <a:spcPts val="600"/>
              </a:spcAft>
            </a:pPr>
            <a:r>
              <a:rPr lang="en-US" sz="1050" dirty="0"/>
              <a:t>    All check must be received by the township treasurer by 5 p.m. the last day of February for the current tax year.  Any check received after that day and time will be returned to the sender.  USPS date stamped envelopes before the last day of February but received after the last day of February will not be accepted and will be returned to the sender.</a:t>
            </a:r>
          </a:p>
          <a:p>
            <a:pPr>
              <a:lnSpc>
                <a:spcPts val="1100"/>
              </a:lnSpc>
              <a:spcAft>
                <a:spcPts val="600"/>
              </a:spcAft>
            </a:pPr>
            <a:r>
              <a:rPr lang="en-US" sz="1050" dirty="0"/>
              <a:t>    If you have a change of address request and/or a name change request, please download the form from the township website at </a:t>
            </a:r>
            <a:r>
              <a:rPr lang="en-US" sz="1050" dirty="0">
                <a:hlinkClick r:id="rId3"/>
              </a:rPr>
              <a:t>www.millentownship.com</a:t>
            </a:r>
            <a:r>
              <a:rPr lang="en-US" sz="1050" dirty="0"/>
              <a:t> or request a form from the township treasurer at the email address above.</a:t>
            </a:r>
          </a:p>
        </p:txBody>
      </p:sp>
      <p:sp>
        <p:nvSpPr>
          <p:cNvPr id="4" name="TextBox 3"/>
          <p:cNvSpPr txBox="1"/>
          <p:nvPr/>
        </p:nvSpPr>
        <p:spPr>
          <a:xfrm>
            <a:off x="228601" y="3094374"/>
            <a:ext cx="7296148" cy="2739148"/>
          </a:xfrm>
          <a:prstGeom prst="rect">
            <a:avLst/>
          </a:prstGeom>
          <a:noFill/>
          <a:ln w="19050">
            <a:solidFill>
              <a:schemeClr val="tx1"/>
            </a:solidFill>
          </a:ln>
        </p:spPr>
        <p:txBody>
          <a:bodyPr wrap="square" rtlCol="0">
            <a:spAutoFit/>
          </a:bodyPr>
          <a:lstStyle/>
          <a:p>
            <a:pPr algn="ctr">
              <a:lnSpc>
                <a:spcPct val="107000"/>
              </a:lnSpc>
              <a:spcBef>
                <a:spcPts val="400"/>
              </a:spcBef>
              <a:spcAft>
                <a:spcPts val="600"/>
              </a:spcAft>
            </a:pPr>
            <a:r>
              <a:rPr lang="en-US" sz="1100" b="1" u="sng" dirty="0">
                <a:ea typeface="Calibri" panose="020F0502020204030204" pitchFamily="34" charset="0"/>
                <a:cs typeface="Times New Roman" panose="02020603050405020304" pitchFamily="18" charset="0"/>
              </a:rPr>
              <a:t>BARTON CITY FIRE DEPARTMENT – CHIEF RODNEY CORDES</a:t>
            </a:r>
          </a:p>
          <a:p>
            <a:pPr>
              <a:lnSpc>
                <a:spcPts val="1000"/>
              </a:lnSpc>
              <a:spcAft>
                <a:spcPts val="600"/>
              </a:spcAft>
            </a:pPr>
            <a:r>
              <a:rPr lang="en-US" sz="1050" dirty="0"/>
              <a:t>    The Barton City Volunteer Fire Department Inc. would like to thank the residents/property owners of Millen Township for their continued support.</a:t>
            </a:r>
          </a:p>
          <a:p>
            <a:pPr>
              <a:lnSpc>
                <a:spcPts val="1000"/>
              </a:lnSpc>
              <a:spcAft>
                <a:spcPts val="600"/>
              </a:spcAft>
            </a:pPr>
            <a:r>
              <a:rPr lang="en-US" sz="1050" dirty="0"/>
              <a:t>    We continue yearly to work on updating equipment.  We continue to apply for grants  We were awarded a grant to help with placement of a large well for the filling trucks, or for more firefighting hand equipment.  Water sources can be an issue depending on the time of the year.</a:t>
            </a:r>
          </a:p>
          <a:p>
            <a:pPr>
              <a:lnSpc>
                <a:spcPts val="1000"/>
              </a:lnSpc>
              <a:spcAft>
                <a:spcPts val="600"/>
              </a:spcAft>
            </a:pPr>
            <a:r>
              <a:rPr lang="en-US" sz="1050" dirty="0"/>
              <a:t>    The Barton City Volunteer Fire Department Inc. board meets the first Wednesday of the month to do business.  We encourage participation for that.  We are always looking for board members if you wish to sit on the board.</a:t>
            </a:r>
          </a:p>
          <a:p>
            <a:pPr>
              <a:lnSpc>
                <a:spcPts val="1000"/>
              </a:lnSpc>
              <a:spcAft>
                <a:spcPts val="600"/>
              </a:spcAft>
            </a:pPr>
            <a:r>
              <a:rPr lang="en-US" sz="1050" dirty="0"/>
              <a:t>    Last year we responded to 107 medical calls and 28 fire related calls.</a:t>
            </a:r>
          </a:p>
          <a:p>
            <a:pPr>
              <a:lnSpc>
                <a:spcPts val="1000"/>
              </a:lnSpc>
              <a:spcAft>
                <a:spcPts val="600"/>
              </a:spcAft>
            </a:pPr>
            <a:r>
              <a:rPr lang="en-US" sz="1050" dirty="0"/>
              <a:t>    We please ask that you place smoke detectors and carbon monoxide detectors in your home and replace those batteries a couple times a year.  Smoke detectors save lives.  We ask that you have them on all floors of your home.  Please have exit plans from your home and a meeting place outdoors.  Also, we encourage you to not burn when the danger is high.  It only takes a couple of seconds for a fire to escape.  Please keep yard debris away from your buildings and keep your roofs cleaned also.</a:t>
            </a:r>
          </a:p>
          <a:p>
            <a:pPr>
              <a:lnSpc>
                <a:spcPts val="1000"/>
              </a:lnSpc>
              <a:spcAft>
                <a:spcPts val="600"/>
              </a:spcAft>
            </a:pPr>
            <a:r>
              <a:rPr lang="en-US" sz="1050" dirty="0"/>
              <a:t>    We are always in need of folks that would like to work on grants.  We continue to look for volunteers for Medical First Responding and volunteer firefighters.  </a:t>
            </a:r>
          </a:p>
          <a:p>
            <a:pPr>
              <a:lnSpc>
                <a:spcPts val="1000"/>
              </a:lnSpc>
              <a:spcAft>
                <a:spcPts val="600"/>
              </a:spcAft>
            </a:pPr>
            <a:r>
              <a:rPr lang="en-US" sz="1050" dirty="0"/>
              <a:t>     Have a Great Summer &amp; travel safe.  Thanks again for your support.</a:t>
            </a:r>
            <a:endParaRPr lang="en-US" sz="1100" dirty="0"/>
          </a:p>
        </p:txBody>
      </p:sp>
    </p:spTree>
    <p:extLst>
      <p:ext uri="{BB962C8B-B14F-4D97-AF65-F5344CB8AC3E}">
        <p14:creationId xmlns:p14="http://schemas.microsoft.com/office/powerpoint/2010/main" val="33150159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1866</TotalTime>
  <Words>1451</Words>
  <Application>Microsoft Office PowerPoint</Application>
  <PresentationFormat>Custom</PresentationFormat>
  <Paragraphs>141</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Wingdings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CATHY OSTRANDER</dc:creator>
  <cp:lastModifiedBy>Jeff Somers</cp:lastModifiedBy>
  <cp:revision>381</cp:revision>
  <cp:lastPrinted>2024-05-22T18:52:47Z</cp:lastPrinted>
  <dcterms:created xsi:type="dcterms:W3CDTF">2021-04-28T17:45:15Z</dcterms:created>
  <dcterms:modified xsi:type="dcterms:W3CDTF">2026-06-09T19:17:16Z</dcterms:modified>
</cp:coreProperties>
</file>