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4"/>
  </p:notesMasterIdLst>
  <p:handoutMasterIdLst>
    <p:handoutMasterId r:id="rId5"/>
  </p:handoutMasterIdLst>
  <p:sldIdLst>
    <p:sldId id="258" r:id="rId2"/>
    <p:sldId id="257" r:id="rId3"/>
  </p:sldIdLst>
  <p:sldSz cx="7772400" cy="10058400"/>
  <p:notesSz cx="7077075" cy="9363075"/>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3036" y="72"/>
      </p:cViewPr>
      <p:guideLst/>
    </p:cSldViewPr>
  </p:slideViewPr>
  <p:notesTextViewPr>
    <p:cViewPr>
      <p:scale>
        <a:sx n="1" d="1"/>
        <a:sy n="1" d="1"/>
      </p:scale>
      <p:origin x="0" y="0"/>
    </p:cViewPr>
  </p:notesTextViewPr>
  <p:notesViewPr>
    <p:cSldViewPr snapToGrid="0">
      <p:cViewPr varScale="1">
        <p:scale>
          <a:sx n="69" d="100"/>
          <a:sy n="69" d="100"/>
        </p:scale>
        <p:origin x="3216"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8893175"/>
            <a:ext cx="3067050" cy="469900"/>
          </a:xfrm>
          <a:prstGeom prst="rect">
            <a:avLst/>
          </a:prstGeom>
        </p:spPr>
        <p:txBody>
          <a:bodyPr vert="horz" lIns="91430" tIns="45714" rIns="91430"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893175"/>
            <a:ext cx="3067050" cy="469900"/>
          </a:xfrm>
          <a:prstGeom prst="rect">
            <a:avLst/>
          </a:prstGeom>
        </p:spPr>
        <p:txBody>
          <a:bodyPr vert="horz" lIns="91430" tIns="45714" rIns="91430" bIns="45714" rtlCol="0" anchor="b"/>
          <a:lstStyle>
            <a:lvl1pPr algn="r">
              <a:defRPr sz="1200"/>
            </a:lvl1pPr>
          </a:lstStyle>
          <a:p>
            <a:fld id="{C61B5E81-ABD1-49E8-821C-501AD4E2751C}" type="slidenum">
              <a:rPr lang="en-US" smtClean="0"/>
              <a:t>‹#›</a:t>
            </a:fld>
            <a:endParaRPr lang="en-US"/>
          </a:p>
        </p:txBody>
      </p:sp>
    </p:spTree>
    <p:extLst>
      <p:ext uri="{BB962C8B-B14F-4D97-AF65-F5344CB8AC3E}">
        <p14:creationId xmlns:p14="http://schemas.microsoft.com/office/powerpoint/2010/main" val="37940004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67050" cy="469900"/>
          </a:xfrm>
          <a:prstGeom prst="rect">
            <a:avLst/>
          </a:prstGeom>
        </p:spPr>
        <p:txBody>
          <a:bodyPr vert="horz" lIns="91430" tIns="45714" rIns="91430" bIns="45714" rtlCol="0"/>
          <a:lstStyle>
            <a:lvl1pPr algn="l">
              <a:defRPr sz="1200"/>
            </a:lvl1pPr>
          </a:lstStyle>
          <a:p>
            <a:endParaRPr lang="en-US"/>
          </a:p>
        </p:txBody>
      </p:sp>
      <p:sp>
        <p:nvSpPr>
          <p:cNvPr id="3" name="Date Placeholder 2"/>
          <p:cNvSpPr>
            <a:spLocks noGrp="1"/>
          </p:cNvSpPr>
          <p:nvPr>
            <p:ph type="dt" idx="1"/>
          </p:nvPr>
        </p:nvSpPr>
        <p:spPr>
          <a:xfrm>
            <a:off x="4008438" y="1"/>
            <a:ext cx="3067050" cy="469900"/>
          </a:xfrm>
          <a:prstGeom prst="rect">
            <a:avLst/>
          </a:prstGeom>
        </p:spPr>
        <p:txBody>
          <a:bodyPr vert="horz" lIns="91430" tIns="45714" rIns="91430" bIns="45714" rtlCol="0"/>
          <a:lstStyle>
            <a:lvl1pPr algn="r">
              <a:defRPr sz="1200"/>
            </a:lvl1pPr>
          </a:lstStyle>
          <a:p>
            <a:fld id="{A9B80DDD-B293-4399-82F0-567EEDFCA596}" type="datetimeFigureOut">
              <a:rPr lang="en-US" smtClean="0"/>
              <a:t>12/2/2025</a:t>
            </a:fld>
            <a:endParaRPr lang="en-US"/>
          </a:p>
        </p:txBody>
      </p:sp>
      <p:sp>
        <p:nvSpPr>
          <p:cNvPr id="4" name="Slide Image Placeholder 3"/>
          <p:cNvSpPr>
            <a:spLocks noGrp="1" noRot="1" noChangeAspect="1"/>
          </p:cNvSpPr>
          <p:nvPr>
            <p:ph type="sldImg" idx="2"/>
          </p:nvPr>
        </p:nvSpPr>
        <p:spPr>
          <a:xfrm>
            <a:off x="2317750" y="1169988"/>
            <a:ext cx="2441575" cy="3160712"/>
          </a:xfrm>
          <a:prstGeom prst="rect">
            <a:avLst/>
          </a:prstGeom>
          <a:noFill/>
          <a:ln w="12700">
            <a:solidFill>
              <a:prstClr val="black"/>
            </a:solidFill>
          </a:ln>
        </p:spPr>
        <p:txBody>
          <a:bodyPr vert="horz" lIns="91430" tIns="45714" rIns="91430" bIns="45714" rtlCol="0" anchor="ctr"/>
          <a:lstStyle/>
          <a:p>
            <a:endParaRPr lang="en-US"/>
          </a:p>
        </p:txBody>
      </p:sp>
      <p:sp>
        <p:nvSpPr>
          <p:cNvPr id="5" name="Notes Placeholder 4"/>
          <p:cNvSpPr>
            <a:spLocks noGrp="1"/>
          </p:cNvSpPr>
          <p:nvPr>
            <p:ph type="body" sz="quarter" idx="3"/>
          </p:nvPr>
        </p:nvSpPr>
        <p:spPr>
          <a:xfrm>
            <a:off x="708026" y="4505326"/>
            <a:ext cx="5661025" cy="3687763"/>
          </a:xfrm>
          <a:prstGeom prst="rect">
            <a:avLst/>
          </a:prstGeom>
        </p:spPr>
        <p:txBody>
          <a:bodyPr vert="horz" lIns="91430" tIns="45714" rIns="91430" bIns="457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30" tIns="45714" rIns="91430" bIns="45714"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30" tIns="45714" rIns="91430" bIns="45714" rtlCol="0" anchor="b"/>
          <a:lstStyle>
            <a:lvl1pPr algn="r">
              <a:defRPr sz="1200"/>
            </a:lvl1pPr>
          </a:lstStyle>
          <a:p>
            <a:fld id="{3364019B-3B2D-488F-ADAE-F80828654D5B}" type="slidenum">
              <a:rPr lang="en-US" smtClean="0"/>
              <a:t>‹#›</a:t>
            </a:fld>
            <a:endParaRPr lang="en-US"/>
          </a:p>
        </p:txBody>
      </p:sp>
    </p:spTree>
    <p:extLst>
      <p:ext uri="{BB962C8B-B14F-4D97-AF65-F5344CB8AC3E}">
        <p14:creationId xmlns:p14="http://schemas.microsoft.com/office/powerpoint/2010/main" val="1559451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364019B-3B2D-488F-ADAE-F80828654D5B}" type="slidenum">
              <a:rPr lang="en-US" smtClean="0"/>
              <a:t>1</a:t>
            </a:fld>
            <a:endParaRPr lang="en-US"/>
          </a:p>
        </p:txBody>
      </p:sp>
    </p:spTree>
    <p:extLst>
      <p:ext uri="{BB962C8B-B14F-4D97-AF65-F5344CB8AC3E}">
        <p14:creationId xmlns:p14="http://schemas.microsoft.com/office/powerpoint/2010/main" val="3362867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31A2B9-C613-4097-A1F2-E5556D14580F}"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386462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31A2B9-C613-4097-A1F2-E5556D14580F}"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2870620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31A2B9-C613-4097-A1F2-E5556D14580F}"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1104816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131A2B9-C613-4097-A1F2-E5556D14580F}"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319041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31A2B9-C613-4097-A1F2-E5556D14580F}"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2848415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31A2B9-C613-4097-A1F2-E5556D14580F}"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3632100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31A2B9-C613-4097-A1F2-E5556D14580F}"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15340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31A2B9-C613-4097-A1F2-E5556D14580F}"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1624706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31A2B9-C613-4097-A1F2-E5556D14580F}"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4012767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31A2B9-C613-4097-A1F2-E5556D14580F}"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2212983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131A2B9-C613-4097-A1F2-E5556D14580F}"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581498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131A2B9-C613-4097-A1F2-E5556D14580F}"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3EFAE-166A-4265-A873-77953044ADFE}" type="slidenum">
              <a:rPr lang="en-US" smtClean="0"/>
              <a:t>‹#›</a:t>
            </a:fld>
            <a:endParaRPr lang="en-US"/>
          </a:p>
        </p:txBody>
      </p:sp>
    </p:spTree>
    <p:extLst>
      <p:ext uri="{BB962C8B-B14F-4D97-AF65-F5344CB8AC3E}">
        <p14:creationId xmlns:p14="http://schemas.microsoft.com/office/powerpoint/2010/main" val="4068626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A131A2B9-C613-4097-A1F2-E5556D14580F}" type="datetimeFigureOut">
              <a:rPr lang="en-US" smtClean="0"/>
              <a:t>12/2/2025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2A3EFAE-166A-4265-A873-77953044ADFE}" type="slidenum">
              <a:rPr lang="en-US" smtClean="0"/>
              <a:t>‹#›</a:t>
            </a:fld>
            <a:endParaRPr lang="en-US"/>
          </a:p>
        </p:txBody>
      </p:sp>
    </p:spTree>
    <p:extLst>
      <p:ext uri="{BB962C8B-B14F-4D97-AF65-F5344CB8AC3E}">
        <p14:creationId xmlns:p14="http://schemas.microsoft.com/office/powerpoint/2010/main" val="377514453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60" r:id="rId12"/>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3"/>
          <a:stretch>
            <a:fillRect/>
          </a:stretch>
        </p:blipFill>
        <p:spPr>
          <a:xfrm flipH="1">
            <a:off x="-1" y="12069"/>
            <a:ext cx="1522319" cy="1015114"/>
          </a:xfrm>
          <a:prstGeom prst="rect">
            <a:avLst/>
          </a:prstGeom>
        </p:spPr>
      </p:pic>
      <p:sp>
        <p:nvSpPr>
          <p:cNvPr id="5" name="Text Box 2"/>
          <p:cNvSpPr txBox="1">
            <a:spLocks noChangeArrowheads="1"/>
          </p:cNvSpPr>
          <p:nvPr/>
        </p:nvSpPr>
        <p:spPr bwMode="auto">
          <a:xfrm>
            <a:off x="479245" y="1236734"/>
            <a:ext cx="2242757" cy="8516866"/>
          </a:xfrm>
          <a:prstGeom prst="rect">
            <a:avLst/>
          </a:prstGeom>
          <a:solidFill>
            <a:srgbClr val="FFFFFF"/>
          </a:solidFill>
          <a:ln w="19050">
            <a:solidFill>
              <a:srgbClr val="00B0F0"/>
            </a:solidFill>
            <a:prstDash val="solid"/>
            <a:miter lim="800000"/>
            <a:headEnd/>
            <a:tailEnd/>
          </a:ln>
        </p:spPr>
        <p:txBody>
          <a:bodyPr rot="0" vert="horz" wrap="square" lIns="68580" tIns="34290" rIns="68580" bIns="34290" anchor="t" anchorCtr="0">
            <a:noAutofit/>
          </a:bodyPr>
          <a:lstStyle/>
          <a:p>
            <a:pPr>
              <a:lnSpc>
                <a:spcPct val="150000"/>
              </a:lnSpc>
              <a:spcBef>
                <a:spcPts val="1800"/>
              </a:spcBef>
              <a:spcAft>
                <a:spcPts val="400"/>
              </a:spcAft>
            </a:pPr>
            <a:r>
              <a:rPr lang="en-US" sz="1200" b="1" dirty="0">
                <a:ea typeface="Calibri" panose="020F0502020204030204" pitchFamily="34" charset="0"/>
                <a:cs typeface="Times New Roman" panose="02020603050405020304" pitchFamily="18" charset="0"/>
              </a:rPr>
              <a:t>TOWNSHIP OFFICIALS:</a:t>
            </a:r>
            <a:endParaRPr lang="en-US" sz="1200" dirty="0">
              <a:ea typeface="Calibri" panose="020F0502020204030204" pitchFamily="34" charset="0"/>
              <a:cs typeface="Times New Roman" panose="02020603050405020304" pitchFamily="18" charset="0"/>
            </a:endParaRP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Supervisor </a:t>
            </a:r>
          </a:p>
          <a:p>
            <a:pPr>
              <a:lnSpc>
                <a:spcPct val="107000"/>
              </a:lnSpc>
              <a:spcAft>
                <a:spcPts val="150"/>
              </a:spcAft>
            </a:pPr>
            <a:r>
              <a:rPr lang="en-US" sz="1100" dirty="0">
                <a:ea typeface="Calibri" panose="020F0502020204030204" pitchFamily="34" charset="0"/>
                <a:cs typeface="Times New Roman" panose="02020603050405020304" pitchFamily="18" charset="0"/>
              </a:rPr>
              <a:t>     R. Dennis Smith (231) 357-2426 </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Clerk </a:t>
            </a:r>
          </a:p>
          <a:p>
            <a:pPr>
              <a:lnSpc>
                <a:spcPct val="107000"/>
              </a:lnSpc>
              <a:spcAft>
                <a:spcPts val="150"/>
              </a:spcAft>
            </a:pPr>
            <a:r>
              <a:rPr lang="en-US" sz="1100" dirty="0">
                <a:ea typeface="Calibri" panose="020F0502020204030204" pitchFamily="34" charset="0"/>
                <a:cs typeface="Times New Roman" panose="02020603050405020304" pitchFamily="18" charset="0"/>
              </a:rPr>
              <a:t>     Mary Somers (928) 304-3109</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Treasurer</a:t>
            </a:r>
            <a:r>
              <a:rPr lang="en-US" sz="1100" dirty="0">
                <a:ea typeface="Calibri" panose="020F0502020204030204" pitchFamily="34" charset="0"/>
                <a:cs typeface="Times New Roman" panose="02020603050405020304" pitchFamily="18" charset="0"/>
              </a:rPr>
              <a:t> </a:t>
            </a:r>
          </a:p>
          <a:p>
            <a:pPr>
              <a:lnSpc>
                <a:spcPct val="107000"/>
              </a:lnSpc>
              <a:spcAft>
                <a:spcPts val="150"/>
              </a:spcAft>
            </a:pPr>
            <a:r>
              <a:rPr lang="en-US" sz="1100" dirty="0">
                <a:ea typeface="Calibri" panose="020F0502020204030204" pitchFamily="34" charset="0"/>
                <a:cs typeface="Times New Roman" panose="02020603050405020304" pitchFamily="18" charset="0"/>
              </a:rPr>
              <a:t>     Barbara Bartlett (989) 736-0700</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Trustee</a:t>
            </a:r>
            <a:r>
              <a:rPr lang="en-US" sz="1100" dirty="0">
                <a:ea typeface="Calibri" panose="020F0502020204030204" pitchFamily="34" charset="0"/>
                <a:cs typeface="Times New Roman" panose="02020603050405020304" pitchFamily="18" charset="0"/>
              </a:rPr>
              <a:t> </a:t>
            </a:r>
          </a:p>
          <a:p>
            <a:pPr>
              <a:lnSpc>
                <a:spcPct val="107000"/>
              </a:lnSpc>
              <a:spcAft>
                <a:spcPts val="150"/>
              </a:spcAft>
            </a:pPr>
            <a:r>
              <a:rPr lang="en-US" sz="1100" dirty="0">
                <a:ea typeface="Calibri" panose="020F0502020204030204" pitchFamily="34" charset="0"/>
                <a:cs typeface="Times New Roman" panose="02020603050405020304" pitchFamily="18" charset="0"/>
              </a:rPr>
              <a:t>     Scott Kosal (608) 322-8210</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Trustee</a:t>
            </a:r>
            <a:r>
              <a:rPr lang="en-US" sz="1100" dirty="0">
                <a:ea typeface="Calibri" panose="020F0502020204030204" pitchFamily="34" charset="0"/>
                <a:cs typeface="Times New Roman" panose="02020603050405020304" pitchFamily="18" charset="0"/>
              </a:rPr>
              <a:t> </a:t>
            </a:r>
          </a:p>
          <a:p>
            <a:pPr>
              <a:lnSpc>
                <a:spcPct val="107000"/>
              </a:lnSpc>
              <a:spcAft>
                <a:spcPts val="450"/>
              </a:spcAft>
            </a:pPr>
            <a:r>
              <a:rPr lang="en-US" sz="1100" dirty="0">
                <a:ea typeface="Calibri" panose="020F0502020204030204" pitchFamily="34" charset="0"/>
                <a:cs typeface="Times New Roman" panose="02020603050405020304" pitchFamily="18" charset="0"/>
              </a:rPr>
              <a:t>     Jeff Somers (928) 304-3098</a:t>
            </a:r>
          </a:p>
          <a:p>
            <a:pPr>
              <a:lnSpc>
                <a:spcPct val="107000"/>
              </a:lnSpc>
              <a:spcAft>
                <a:spcPts val="400"/>
              </a:spcAft>
            </a:pPr>
            <a:r>
              <a:rPr lang="en-US" sz="1200" b="1" dirty="0">
                <a:ea typeface="Calibri" panose="020F0502020204030204" pitchFamily="34" charset="0"/>
                <a:cs typeface="Times New Roman" panose="02020603050405020304" pitchFamily="18" charset="0"/>
              </a:rPr>
              <a:t>APPOINTED OFFICIALS:</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Assessor</a:t>
            </a:r>
            <a:r>
              <a:rPr lang="en-US" sz="1100" dirty="0">
                <a:ea typeface="Calibri" panose="020F0502020204030204" pitchFamily="34" charset="0"/>
                <a:cs typeface="Times New Roman" panose="02020603050405020304" pitchFamily="18" charset="0"/>
              </a:rPr>
              <a:t>  </a:t>
            </a:r>
          </a:p>
          <a:p>
            <a:pPr>
              <a:lnSpc>
                <a:spcPct val="107000"/>
              </a:lnSpc>
              <a:spcAft>
                <a:spcPts val="150"/>
              </a:spcAft>
            </a:pPr>
            <a:r>
              <a:rPr lang="en-US" sz="1100" dirty="0">
                <a:ea typeface="Calibri" panose="020F0502020204030204" pitchFamily="34" charset="0"/>
                <a:cs typeface="Times New Roman" panose="02020603050405020304" pitchFamily="18" charset="0"/>
              </a:rPr>
              <a:t>     Randy Thompson (989) 724- 5603</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Cemetery Sexton  </a:t>
            </a:r>
          </a:p>
          <a:p>
            <a:pPr>
              <a:lnSpc>
                <a:spcPct val="107000"/>
              </a:lnSpc>
              <a:spcAft>
                <a:spcPts val="150"/>
              </a:spcAft>
            </a:pPr>
            <a:r>
              <a:rPr lang="en-US" sz="1100" dirty="0">
                <a:ea typeface="Calibri" panose="020F0502020204030204" pitchFamily="34" charset="0"/>
                <a:cs typeface="Times New Roman" panose="02020603050405020304" pitchFamily="18" charset="0"/>
              </a:rPr>
              <a:t>     Barbara Bartlett (989) 736-0700</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Planning/Zoning Administrator           </a:t>
            </a:r>
          </a:p>
          <a:p>
            <a:pPr>
              <a:lnSpc>
                <a:spcPct val="107000"/>
              </a:lnSpc>
              <a:spcAft>
                <a:spcPts val="150"/>
              </a:spcAft>
            </a:pPr>
            <a:r>
              <a:rPr lang="en-US" sz="1100" dirty="0">
                <a:ea typeface="Calibri" panose="020F0502020204030204" pitchFamily="34" charset="0"/>
                <a:cs typeface="Times New Roman" panose="02020603050405020304" pitchFamily="18" charset="0"/>
              </a:rPr>
              <a:t>     Scott Kosal (608) 322-8210</a:t>
            </a:r>
          </a:p>
          <a:p>
            <a:pPr marL="128588" indent="-128588">
              <a:lnSpc>
                <a:spcPct val="107000"/>
              </a:lnSpc>
              <a:spcAft>
                <a:spcPts val="150"/>
              </a:spcAft>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Planning Commission Chairman</a:t>
            </a:r>
          </a:p>
          <a:p>
            <a:pPr>
              <a:spcAft>
                <a:spcPts val="600"/>
              </a:spcAft>
            </a:pPr>
            <a:r>
              <a:rPr lang="en-US" sz="1100" dirty="0">
                <a:ea typeface="Calibri" panose="020F0502020204030204" pitchFamily="34" charset="0"/>
                <a:cs typeface="Times New Roman" panose="02020603050405020304" pitchFamily="18" charset="0"/>
              </a:rPr>
              <a:t>     Richard Gillies (989) 736-6203</a:t>
            </a:r>
          </a:p>
          <a:p>
            <a:pPr marL="171450" indent="-171450">
              <a:buFont typeface="Arial" panose="020B0604020202020204" pitchFamily="34" charset="0"/>
              <a:buChar char="•"/>
            </a:pPr>
            <a:r>
              <a:rPr lang="en-US" sz="1100" b="1" dirty="0">
                <a:ea typeface="Calibri" panose="020F0502020204030204" pitchFamily="34" charset="0"/>
                <a:cs typeface="Times New Roman" panose="02020603050405020304" pitchFamily="18" charset="0"/>
              </a:rPr>
              <a:t>Barton City Park Manager </a:t>
            </a:r>
          </a:p>
          <a:p>
            <a:r>
              <a:rPr lang="en-US" sz="1100" dirty="0">
                <a:ea typeface="Calibri" panose="020F0502020204030204" pitchFamily="34" charset="0"/>
                <a:cs typeface="Times New Roman" panose="02020603050405020304" pitchFamily="18" charset="0"/>
              </a:rPr>
              <a:t>     Karen Sutton (586) 960-4737                  </a:t>
            </a:r>
            <a:endParaRPr lang="en-US" sz="1000" dirty="0">
              <a:ea typeface="Calibri" panose="020F0502020204030204" pitchFamily="34" charset="0"/>
              <a:cs typeface="Times New Roman" panose="02020603050405020304" pitchFamily="18" charset="0"/>
            </a:endParaRPr>
          </a:p>
          <a:p>
            <a:pPr algn="ctr">
              <a:lnSpc>
                <a:spcPct val="107000"/>
              </a:lnSpc>
              <a:spcBef>
                <a:spcPts val="1000"/>
              </a:spcBef>
            </a:pPr>
            <a:r>
              <a:rPr lang="en-US" sz="1100" b="1" u="sng" dirty="0">
                <a:ea typeface="Calibri" panose="020F0502020204030204" pitchFamily="34" charset="0"/>
                <a:cs typeface="Times New Roman" panose="02020603050405020304" pitchFamily="18" charset="0"/>
              </a:rPr>
              <a:t>MILLEN TOWNSHIP BOARD MEETINGS:</a:t>
            </a:r>
            <a:endParaRPr lang="en-US" sz="1100" u="sng" dirty="0">
              <a:ea typeface="Calibri" panose="020F0502020204030204" pitchFamily="34" charset="0"/>
              <a:cs typeface="Times New Roman" panose="02020603050405020304" pitchFamily="18" charset="0"/>
            </a:endParaRPr>
          </a:p>
          <a:p>
            <a:r>
              <a:rPr lang="en-US" sz="1100" dirty="0">
                <a:ea typeface="Calibri" panose="020F0502020204030204" pitchFamily="34" charset="0"/>
                <a:cs typeface="Times New Roman" panose="02020603050405020304" pitchFamily="18" charset="0"/>
              </a:rPr>
              <a:t>The 1</a:t>
            </a:r>
            <a:r>
              <a:rPr lang="en-US" sz="1100" baseline="30000" dirty="0">
                <a:ea typeface="Calibri" panose="020F0502020204030204" pitchFamily="34" charset="0"/>
                <a:cs typeface="Times New Roman" panose="02020603050405020304" pitchFamily="18" charset="0"/>
              </a:rPr>
              <a:t>st</a:t>
            </a:r>
            <a:r>
              <a:rPr lang="en-US" sz="1100" dirty="0">
                <a:ea typeface="Calibri" panose="020F0502020204030204" pitchFamily="34" charset="0"/>
                <a:cs typeface="Times New Roman" panose="02020603050405020304" pitchFamily="18" charset="0"/>
              </a:rPr>
              <a:t> Monday of every month at 7:00 pm, meetings are held at the Township Hall located in the F.O.E. Aerie 4141 Building,  671 N. Sanborn Rd., Barton City, MI 48705.</a:t>
            </a:r>
          </a:p>
          <a:p>
            <a:pPr algn="ctr">
              <a:spcBef>
                <a:spcPts val="1200"/>
              </a:spcBef>
            </a:pPr>
            <a:r>
              <a:rPr lang="en-US" sz="1100" b="1" dirty="0">
                <a:ea typeface="Calibri" panose="020F0502020204030204" pitchFamily="34" charset="0"/>
                <a:cs typeface="Times New Roman" panose="02020603050405020304" pitchFamily="18" charset="0"/>
              </a:rPr>
              <a:t>Visit the Township website:  </a:t>
            </a:r>
          </a:p>
          <a:p>
            <a:pPr algn="ctr">
              <a:spcAft>
                <a:spcPts val="600"/>
              </a:spcAft>
            </a:pPr>
            <a:r>
              <a:rPr lang="en-US" sz="1200" i="1" u="sng" dirty="0">
                <a:ea typeface="Calibri" panose="020F0502020204030204" pitchFamily="34" charset="0"/>
                <a:cs typeface="Times New Roman" panose="02020603050405020304" pitchFamily="18" charset="0"/>
              </a:rPr>
              <a:t>MillenTownship.com</a:t>
            </a:r>
          </a:p>
          <a:p>
            <a:pPr>
              <a:lnSpc>
                <a:spcPct val="107000"/>
              </a:lnSpc>
              <a:spcAft>
                <a:spcPts val="150"/>
              </a:spcAft>
            </a:pPr>
            <a:endParaRPr lang="en-US" sz="1100" dirty="0">
              <a:ea typeface="Calibri" panose="020F0502020204030204" pitchFamily="34" charset="0"/>
              <a:cs typeface="Times New Roman" panose="02020603050405020304" pitchFamily="18" charset="0"/>
            </a:endParaRPr>
          </a:p>
        </p:txBody>
      </p:sp>
      <p:sp>
        <p:nvSpPr>
          <p:cNvPr id="10" name="Text Box 3"/>
          <p:cNvSpPr txBox="1">
            <a:spLocks noChangeArrowheads="1"/>
          </p:cNvSpPr>
          <p:nvPr/>
        </p:nvSpPr>
        <p:spPr bwMode="auto">
          <a:xfrm rot="10800000" flipV="1">
            <a:off x="5163551" y="1236735"/>
            <a:ext cx="2185572" cy="8516865"/>
          </a:xfrm>
          <a:prstGeom prst="rect">
            <a:avLst/>
          </a:prstGeom>
          <a:solidFill>
            <a:srgbClr val="FFFFFF"/>
          </a:solidFill>
          <a:ln w="19050">
            <a:solidFill>
              <a:srgbClr val="00B0F0"/>
            </a:solidFill>
            <a:miter lim="800000"/>
            <a:headEnd/>
            <a:tailEnd/>
          </a:ln>
        </p:spPr>
        <p:txBody>
          <a:bodyPr rot="0" vert="horz" wrap="square" lIns="68580" tIns="34290" rIns="68580" bIns="34290" anchor="t" anchorCtr="0">
            <a:noAutofit/>
          </a:bodyPr>
          <a:lstStyle/>
          <a:p>
            <a:pPr algn="ctr">
              <a:lnSpc>
                <a:spcPct val="150000"/>
              </a:lnSpc>
            </a:pPr>
            <a:r>
              <a:rPr lang="en-US" sz="1200" b="1" dirty="0">
                <a:ea typeface="Calibri" panose="020F0502020204030204" pitchFamily="34" charset="0"/>
                <a:cs typeface="Times New Roman" panose="02020603050405020304" pitchFamily="18" charset="0"/>
              </a:rPr>
              <a:t>COMMUNITY SUPPORT:</a:t>
            </a:r>
          </a:p>
          <a:p>
            <a:r>
              <a:rPr lang="en-US" sz="1100" dirty="0">
                <a:ea typeface="Calibri" panose="020F0502020204030204" pitchFamily="34" charset="0"/>
                <a:cs typeface="Times New Roman" panose="02020603050405020304" pitchFamily="18" charset="0"/>
              </a:rPr>
              <a:t>Thank you to all the volunteers in our community. We appreciate the donations and service!</a:t>
            </a:r>
          </a:p>
          <a:p>
            <a:pPr>
              <a:spcBef>
                <a:spcPts val="1200"/>
              </a:spcBef>
            </a:pPr>
            <a:r>
              <a:rPr lang="en-US" sz="1000" b="1" dirty="0">
                <a:ea typeface="Calibri" panose="020F0502020204030204" pitchFamily="34" charset="0"/>
                <a:cs typeface="Times New Roman" panose="02020603050405020304" pitchFamily="18" charset="0"/>
              </a:rPr>
              <a:t>Township Flower Barrels:</a:t>
            </a:r>
          </a:p>
          <a:p>
            <a:pPr marL="171450" indent="-171450">
              <a:buFont typeface="Arial" panose="020B0604020202020204" pitchFamily="34" charset="0"/>
              <a:buChar char="•"/>
            </a:pPr>
            <a:r>
              <a:rPr lang="en-US" sz="900" dirty="0"/>
              <a:t>BCIA</a:t>
            </a:r>
          </a:p>
          <a:p>
            <a:pPr marL="171450" indent="-171450">
              <a:buFont typeface="Arial" panose="020B0604020202020204" pitchFamily="34" charset="0"/>
              <a:buChar char="•"/>
            </a:pPr>
            <a:r>
              <a:rPr lang="en-US" sz="900" dirty="0"/>
              <a:t>Hammer &amp; Nail</a:t>
            </a:r>
          </a:p>
          <a:p>
            <a:pPr marL="171450" indent="-171450">
              <a:buFont typeface="Arial" panose="020B0604020202020204" pitchFamily="34" charset="0"/>
              <a:buChar char="•"/>
            </a:pPr>
            <a:r>
              <a:rPr lang="en-US" sz="900" dirty="0"/>
              <a:t>Jewell Lake Dental</a:t>
            </a:r>
          </a:p>
          <a:p>
            <a:pPr marL="171450" indent="-171450">
              <a:buFont typeface="Arial" panose="020B0604020202020204" pitchFamily="34" charset="0"/>
              <a:buChar char="•"/>
            </a:pPr>
            <a:r>
              <a:rPr lang="en-US" sz="900" dirty="0"/>
              <a:t>Jewell Lake Resort</a:t>
            </a:r>
          </a:p>
          <a:p>
            <a:pPr marL="171450" indent="-171450">
              <a:buFont typeface="Arial" panose="020B0604020202020204" pitchFamily="34" charset="0"/>
              <a:buChar char="•"/>
            </a:pPr>
            <a:r>
              <a:rPr lang="en-US" sz="900" dirty="0"/>
              <a:t>BC Fire Department</a:t>
            </a:r>
          </a:p>
          <a:p>
            <a:pPr marL="171450" indent="-171450">
              <a:buFont typeface="Arial" panose="020B0604020202020204" pitchFamily="34" charset="0"/>
              <a:buChar char="•"/>
            </a:pPr>
            <a:r>
              <a:rPr lang="en-US" sz="900" dirty="0"/>
              <a:t>VFW 8135</a:t>
            </a:r>
          </a:p>
          <a:p>
            <a:pPr marL="171450" indent="-171450">
              <a:buFont typeface="Arial" panose="020B0604020202020204" pitchFamily="34" charset="0"/>
              <a:buChar char="•"/>
            </a:pPr>
            <a:r>
              <a:rPr lang="en-US" sz="900" dirty="0"/>
              <a:t>Missy Cordes</a:t>
            </a:r>
          </a:p>
          <a:p>
            <a:pPr marL="171450" indent="-171450">
              <a:buFont typeface="Arial" panose="020B0604020202020204" pitchFamily="34" charset="0"/>
              <a:buChar char="•"/>
            </a:pPr>
            <a:r>
              <a:rPr lang="en-US" sz="900" dirty="0"/>
              <a:t>Christine Cox</a:t>
            </a:r>
          </a:p>
          <a:p>
            <a:pPr marL="171450" indent="-171450">
              <a:buFont typeface="Arial" panose="020B0604020202020204" pitchFamily="34" charset="0"/>
              <a:buChar char="•"/>
            </a:pPr>
            <a:r>
              <a:rPr lang="en-US" sz="900" dirty="0"/>
              <a:t>Ken Kosal</a:t>
            </a:r>
          </a:p>
          <a:p>
            <a:pPr marL="171450" indent="-171450">
              <a:buFont typeface="Arial" panose="020B0604020202020204" pitchFamily="34" charset="0"/>
              <a:buChar char="•"/>
            </a:pPr>
            <a:r>
              <a:rPr lang="en-US" sz="900" dirty="0"/>
              <a:t>Cathy Ostrander</a:t>
            </a:r>
          </a:p>
          <a:p>
            <a:pPr marL="171450" indent="-171450">
              <a:buFont typeface="Arial" panose="020B0604020202020204" pitchFamily="34" charset="0"/>
              <a:buChar char="•"/>
            </a:pPr>
            <a:r>
              <a:rPr lang="en-US" sz="900" dirty="0"/>
              <a:t>Terry &amp; Debbie Scott</a:t>
            </a:r>
          </a:p>
          <a:p>
            <a:pPr marL="171450" indent="-171450">
              <a:buFont typeface="Arial" panose="020B0604020202020204" pitchFamily="34" charset="0"/>
              <a:buChar char="•"/>
            </a:pPr>
            <a:r>
              <a:rPr lang="en-US" sz="900" dirty="0"/>
              <a:t>Sheryl Smith</a:t>
            </a:r>
          </a:p>
          <a:p>
            <a:pPr marL="171450" indent="-171450">
              <a:buFont typeface="Arial" panose="020B0604020202020204" pitchFamily="34" charset="0"/>
              <a:buChar char="•"/>
            </a:pPr>
            <a:r>
              <a:rPr lang="en-US" sz="900" dirty="0"/>
              <a:t>Tegan Spehar</a:t>
            </a:r>
          </a:p>
          <a:p>
            <a:pPr marL="171450" indent="-171450">
              <a:buFont typeface="Arial" panose="020B0604020202020204" pitchFamily="34" charset="0"/>
              <a:buChar char="•"/>
            </a:pPr>
            <a:r>
              <a:rPr lang="en-US" sz="900" dirty="0"/>
              <a:t>Debi Sutton</a:t>
            </a:r>
          </a:p>
          <a:p>
            <a:pPr marL="171450" indent="-171450">
              <a:buFont typeface="Arial" panose="020B0604020202020204" pitchFamily="34" charset="0"/>
              <a:buChar char="•"/>
            </a:pPr>
            <a:r>
              <a:rPr lang="en-US" sz="900" dirty="0"/>
              <a:t>Karen Sutton</a:t>
            </a:r>
          </a:p>
          <a:p>
            <a:pPr marL="171450" indent="-171450">
              <a:buFont typeface="Arial" panose="020B0604020202020204" pitchFamily="34" charset="0"/>
              <a:buChar char="•"/>
            </a:pPr>
            <a:r>
              <a:rPr lang="en-US" sz="900" dirty="0"/>
              <a:t>Tim Wnuk</a:t>
            </a:r>
          </a:p>
          <a:p>
            <a:pPr>
              <a:spcBef>
                <a:spcPts val="1200"/>
              </a:spcBef>
            </a:pPr>
            <a:r>
              <a:rPr lang="en-US" sz="1000" b="1" dirty="0">
                <a:ea typeface="Calibri" panose="020F0502020204030204" pitchFamily="34" charset="0"/>
                <a:cs typeface="Times New Roman" panose="02020603050405020304" pitchFamily="18" charset="0"/>
              </a:rPr>
              <a:t>BC Park Donations</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BCIA</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Hawes Township</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Sundance Hunt Club</a:t>
            </a:r>
          </a:p>
          <a:p>
            <a:pPr>
              <a:spcBef>
                <a:spcPts val="1200"/>
              </a:spcBef>
            </a:pPr>
            <a:r>
              <a:rPr lang="en-US" sz="1000" b="1" dirty="0">
                <a:ea typeface="Calibri" panose="020F0502020204030204" pitchFamily="34" charset="0"/>
                <a:cs typeface="Times New Roman" panose="02020603050405020304" pitchFamily="18" charset="0"/>
              </a:rPr>
              <a:t>BC Park Seasonal Plumbing and Water Testing:</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Craig Kilbourn</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Sam Johnson</a:t>
            </a:r>
          </a:p>
          <a:p>
            <a:pPr>
              <a:spcBef>
                <a:spcPts val="1200"/>
              </a:spcBef>
            </a:pPr>
            <a:r>
              <a:rPr lang="en-US" sz="1000" b="1" dirty="0">
                <a:ea typeface="Calibri" panose="020F0502020204030204" pitchFamily="34" charset="0"/>
                <a:cs typeface="Times New Roman" panose="02020603050405020304" pitchFamily="18" charset="0"/>
              </a:rPr>
              <a:t>BC Park Grounds Repairs and Maintenance:</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FOE 4141</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BCIA</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Denny &amp; Sheryl Smith </a:t>
            </a:r>
          </a:p>
          <a:p>
            <a:pPr marL="171450" indent="-171450">
              <a:buFont typeface="Arial" panose="020B0604020202020204" pitchFamily="34" charset="0"/>
              <a:buChar char="•"/>
            </a:pPr>
            <a:endParaRPr lang="en-US" sz="1100" dirty="0">
              <a:ea typeface="Calibri" panose="020F0502020204030204" pitchFamily="34" charset="0"/>
              <a:cs typeface="Times New Roman" panose="02020603050405020304" pitchFamily="18" charset="0"/>
            </a:endParaRPr>
          </a:p>
          <a:p>
            <a:pPr>
              <a:spcBef>
                <a:spcPts val="400"/>
              </a:spcBef>
            </a:pPr>
            <a:r>
              <a:rPr lang="en-US" sz="1000" b="1" dirty="0">
                <a:ea typeface="Calibri" panose="020F0502020204030204" pitchFamily="34" charset="0"/>
                <a:cs typeface="Times New Roman" panose="02020603050405020304" pitchFamily="18" charset="0"/>
              </a:rPr>
              <a:t>BC Park Trunk or Treat </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BC Bar &amp; Grill</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Hammer &amp; Nail</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BC General Store</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F.O.E. 4141</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Stout Lawn Service</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Many individual community members donating treats</a:t>
            </a:r>
          </a:p>
          <a:p>
            <a:pPr>
              <a:spcBef>
                <a:spcPts val="1200"/>
              </a:spcBef>
            </a:pPr>
            <a:r>
              <a:rPr lang="en-US" sz="1000" b="1" dirty="0">
                <a:ea typeface="Calibri" panose="020F0502020204030204" pitchFamily="34" charset="0"/>
                <a:cs typeface="Times New Roman" panose="02020603050405020304" pitchFamily="18" charset="0"/>
              </a:rPr>
              <a:t>Cemetery Donations</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Hawes Township</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Patty Baisch</a:t>
            </a:r>
          </a:p>
          <a:p>
            <a:pPr>
              <a:spcBef>
                <a:spcPts val="1200"/>
              </a:spcBef>
            </a:pPr>
            <a:r>
              <a:rPr lang="en-US" sz="1000" b="1" dirty="0">
                <a:ea typeface="Calibri" panose="020F0502020204030204" pitchFamily="34" charset="0"/>
                <a:cs typeface="Times New Roman" panose="02020603050405020304" pitchFamily="18" charset="0"/>
              </a:rPr>
              <a:t>Cemetery Maintenance</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Alan Bartlett</a:t>
            </a:r>
          </a:p>
          <a:p>
            <a:pPr marL="171450" indent="-171450">
              <a:buFont typeface="Arial" panose="020B0604020202020204" pitchFamily="34" charset="0"/>
              <a:buChar char="•"/>
            </a:pPr>
            <a:r>
              <a:rPr lang="en-US" sz="900" dirty="0">
                <a:ea typeface="Calibri" panose="020F0502020204030204" pitchFamily="34" charset="0"/>
                <a:cs typeface="Times New Roman" panose="02020603050405020304" pitchFamily="18" charset="0"/>
              </a:rPr>
              <a:t>Barbara Bartlett</a:t>
            </a:r>
          </a:p>
          <a:p>
            <a:pPr lvl="1"/>
            <a:endParaRPr lang="en-US" sz="1100" dirty="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100" dirty="0">
              <a:ea typeface="Calibri" panose="020F0502020204030204" pitchFamily="34" charset="0"/>
              <a:cs typeface="Times New Roman" panose="02020603050405020304" pitchFamily="18" charset="0"/>
            </a:endParaRPr>
          </a:p>
          <a:p>
            <a:pPr marL="171450" indent="-171450">
              <a:lnSpc>
                <a:spcPct val="107000"/>
              </a:lnSpc>
              <a:buFont typeface="Arial" panose="020B0604020202020204" pitchFamily="34" charset="0"/>
              <a:buChar char="•"/>
            </a:pPr>
            <a:endParaRPr lang="en-US" sz="1100" dirty="0">
              <a:ea typeface="Calibri" panose="020F0502020204030204" pitchFamily="34" charset="0"/>
              <a:cs typeface="Times New Roman" panose="02020603050405020304" pitchFamily="18" charset="0"/>
            </a:endParaRPr>
          </a:p>
          <a:p>
            <a:pPr>
              <a:lnSpc>
                <a:spcPct val="107000"/>
              </a:lnSpc>
            </a:pPr>
            <a:endParaRPr lang="en-US" sz="1600" dirty="0">
              <a:solidFill>
                <a:srgbClr val="FF0000"/>
              </a:solidFill>
              <a:ea typeface="Calibri" panose="020F0502020204030204" pitchFamily="34" charset="0"/>
              <a:cs typeface="Times New Roman" panose="02020603050405020304" pitchFamily="18" charset="0"/>
            </a:endParaRPr>
          </a:p>
          <a:p>
            <a:pPr>
              <a:lnSpc>
                <a:spcPct val="107000"/>
              </a:lnSpc>
            </a:pPr>
            <a:endParaRPr lang="en-US" sz="1600" dirty="0">
              <a:solidFill>
                <a:srgbClr val="FF0000"/>
              </a:solidFill>
              <a:ea typeface="Calibri" panose="020F0502020204030204" pitchFamily="34" charset="0"/>
              <a:cs typeface="Times New Roman" panose="02020603050405020304" pitchFamily="18" charset="0"/>
            </a:endParaRPr>
          </a:p>
        </p:txBody>
      </p:sp>
      <p:sp>
        <p:nvSpPr>
          <p:cNvPr id="6" name="Text Box 2"/>
          <p:cNvSpPr txBox="1">
            <a:spLocks noChangeArrowheads="1"/>
          </p:cNvSpPr>
          <p:nvPr/>
        </p:nvSpPr>
        <p:spPr bwMode="auto">
          <a:xfrm rot="10800000" flipH="1" flipV="1">
            <a:off x="2816000" y="1236733"/>
            <a:ext cx="2253553" cy="8516867"/>
          </a:xfrm>
          <a:prstGeom prst="rect">
            <a:avLst/>
          </a:prstGeom>
          <a:solidFill>
            <a:srgbClr val="FFFFFF"/>
          </a:solidFill>
          <a:ln w="19050" cmpd="sng">
            <a:solidFill>
              <a:srgbClr val="00B0F0"/>
            </a:solidFill>
            <a:prstDash val="solid"/>
            <a:miter lim="800000"/>
            <a:headEnd/>
            <a:tailEnd/>
          </a:ln>
        </p:spPr>
        <p:txBody>
          <a:bodyPr rot="0" vert="horz" wrap="square" lIns="68580" tIns="34290" rIns="68580" bIns="34290" anchor="t" anchorCtr="0">
            <a:noAutofit/>
          </a:bodyPr>
          <a:lstStyle/>
          <a:p>
            <a:pPr algn="ctr">
              <a:lnSpc>
                <a:spcPct val="150000"/>
              </a:lnSpc>
              <a:spcAft>
                <a:spcPts val="600"/>
              </a:spcAft>
            </a:pPr>
            <a:endParaRPr lang="en-US" sz="900" b="1" dirty="0">
              <a:ea typeface="Calibri" panose="020F0502020204030204" pitchFamily="34" charset="0"/>
              <a:cs typeface="Times New Roman" panose="02020603050405020304" pitchFamily="18" charset="0"/>
            </a:endParaRPr>
          </a:p>
          <a:p>
            <a:pPr algn="ctr">
              <a:lnSpc>
                <a:spcPct val="150000"/>
              </a:lnSpc>
              <a:spcAft>
                <a:spcPts val="600"/>
              </a:spcAft>
            </a:pPr>
            <a:r>
              <a:rPr lang="en-US" sz="1200" b="1" dirty="0">
                <a:ea typeface="Calibri" panose="020F0502020204030204" pitchFamily="34" charset="0"/>
                <a:cs typeface="Times New Roman" panose="02020603050405020304" pitchFamily="18" charset="0"/>
              </a:rPr>
              <a:t>A YEAR IN REVIEW</a:t>
            </a:r>
          </a:p>
          <a:p>
            <a:pPr algn="ctr">
              <a:lnSpc>
                <a:spcPct val="107000"/>
              </a:lnSpc>
            </a:pPr>
            <a:r>
              <a:rPr lang="en-US" sz="1100" b="1" u="sng" dirty="0">
                <a:ea typeface="Calibri" panose="020F0502020204030204" pitchFamily="34" charset="0"/>
                <a:cs typeface="Times New Roman" panose="02020603050405020304" pitchFamily="18" charset="0"/>
              </a:rPr>
              <a:t>ROAD COMMITTEE</a:t>
            </a:r>
          </a:p>
          <a:p>
            <a:pPr algn="ctr">
              <a:lnSpc>
                <a:spcPct val="107000"/>
              </a:lnSpc>
            </a:pPr>
            <a:r>
              <a:rPr lang="en-US" sz="1100" b="1" u="sng" dirty="0">
                <a:ea typeface="Calibri" panose="020F0502020204030204" pitchFamily="34" charset="0"/>
                <a:cs typeface="Times New Roman" panose="02020603050405020304" pitchFamily="18" charset="0"/>
              </a:rPr>
              <a:t>PROJECTS COMPLETED ON BUDGET</a:t>
            </a:r>
          </a:p>
          <a:p>
            <a:pPr marL="171450" lvl="0" indent="-171450">
              <a:buFont typeface="Arial" panose="020B0604020202020204" pitchFamily="34" charset="0"/>
              <a:buChar char="•"/>
            </a:pPr>
            <a:r>
              <a:rPr lang="en-US" sz="1000" dirty="0"/>
              <a:t>Speed Study conducted and new solar powered radar signs were posted on Trask Lake Road entering from the East and West sides of Barton City.  Cost of the signs were shared with Hawes Township and through a State Grant.</a:t>
            </a:r>
          </a:p>
          <a:p>
            <a:pPr marL="171450" lvl="0" indent="-171450">
              <a:buFont typeface="Arial" panose="020B0604020202020204" pitchFamily="34" charset="0"/>
              <a:buChar char="•"/>
            </a:pPr>
            <a:r>
              <a:rPr lang="en-US" sz="1000" dirty="0"/>
              <a:t>Paving and building up the shoulder of Louis Lane off Trask Lake Road; $17,850.00</a:t>
            </a:r>
          </a:p>
          <a:p>
            <a:pPr marL="171450" lvl="0" indent="-171450">
              <a:buFont typeface="Arial" panose="020B0604020202020204" pitchFamily="34" charset="0"/>
              <a:buChar char="•"/>
            </a:pPr>
            <a:r>
              <a:rPr lang="en-US" sz="1000" dirty="0"/>
              <a:t>Laying gravel of Bean Hill Road from Trask Lake Road to Walker;  $39,443.00</a:t>
            </a:r>
          </a:p>
          <a:p>
            <a:endParaRPr lang="en-US" sz="1100" b="1" dirty="0"/>
          </a:p>
          <a:p>
            <a:pPr algn="ctr"/>
            <a:r>
              <a:rPr lang="en-US" sz="1100" b="1" u="sng" dirty="0"/>
              <a:t>ZONING &amp; PLANNING UPDATES</a:t>
            </a:r>
          </a:p>
          <a:p>
            <a:pPr marL="171450" lvl="0" indent="-171450">
              <a:buFont typeface="Arial" panose="020B0604020202020204" pitchFamily="34" charset="0"/>
              <a:buChar char="•"/>
            </a:pPr>
            <a:r>
              <a:rPr lang="en-US" sz="1000" dirty="0"/>
              <a:t>The Master Plan is 90% complete.  It is at a state waiting for completion of the Zoning Ordinance.</a:t>
            </a:r>
          </a:p>
          <a:p>
            <a:pPr marL="171450" lvl="0" indent="-171450">
              <a:buFont typeface="Arial" panose="020B0604020202020204" pitchFamily="34" charset="0"/>
              <a:buChar char="•"/>
            </a:pPr>
            <a:r>
              <a:rPr lang="en-US" sz="1000" dirty="0"/>
              <a:t>The Zoning Ordinance is made up of 10 Articles.  8 of the Articles are completed.  We expect to have a Zoning Ordinance and Master Plan ready for review by the Planning Commission and Township Board in early Spring 2026. </a:t>
            </a:r>
          </a:p>
          <a:p>
            <a:pPr marL="171450" lvl="0" indent="-171450">
              <a:buFont typeface="Arial" panose="020B0604020202020204" pitchFamily="34" charset="0"/>
              <a:buChar char="•"/>
            </a:pPr>
            <a:r>
              <a:rPr lang="en-US" sz="1000" dirty="0"/>
              <a:t>Adopted Millen Township Ordinance 001-2025; Blight Ordinance.  The intension of the ordinance is to prevent, reduce, or eliminate blight, blighting factors, and causes of blight within Millen Township; to promote the public health, safety, and general welfare of persons and property.</a:t>
            </a:r>
          </a:p>
          <a:p>
            <a:endParaRPr lang="en-US" sz="1100" b="1" u="sng" dirty="0"/>
          </a:p>
          <a:p>
            <a:pPr algn="ctr"/>
            <a:r>
              <a:rPr lang="en-US" sz="1100" b="1" u="sng" dirty="0"/>
              <a:t>MAPLE RIDGE CEMETERY</a:t>
            </a:r>
          </a:p>
          <a:p>
            <a:r>
              <a:rPr lang="en-US" sz="1000" dirty="0"/>
              <a:t>SPRING CLEAN-UP:  We are requesting that individuals remove any personal items/memorabilia that are old and weathered on grave sites and that are not permitted by May 1, 2026.  If these items are not removed, they will be removed by the Sexton and disposed of.  We will begin spring clean-up May 1, 2026, and will be completed by May 7, 2026.</a:t>
            </a:r>
            <a:endParaRPr lang="en-US" sz="1000" dirty="0">
              <a:ea typeface="Calibri" panose="020F0502020204030204" pitchFamily="34" charset="0"/>
              <a:cs typeface="Times New Roman" panose="02020603050405020304" pitchFamily="18" charset="0"/>
            </a:endParaRPr>
          </a:p>
          <a:p>
            <a:pPr>
              <a:lnSpc>
                <a:spcPct val="107000"/>
              </a:lnSpc>
              <a:spcAft>
                <a:spcPts val="600"/>
              </a:spcAft>
            </a:pPr>
            <a:r>
              <a:rPr lang="en-US" sz="1100" dirty="0">
                <a:ea typeface="Calibri" panose="020F0502020204030204" pitchFamily="34" charset="0"/>
                <a:cs typeface="Times New Roman" panose="02020603050405020304" pitchFamily="18" charset="0"/>
              </a:rPr>
              <a:t> </a:t>
            </a:r>
          </a:p>
        </p:txBody>
      </p:sp>
      <p:sp>
        <p:nvSpPr>
          <p:cNvPr id="4" name="Text Box 2"/>
          <p:cNvSpPr txBox="1">
            <a:spLocks noChangeArrowheads="1"/>
          </p:cNvSpPr>
          <p:nvPr/>
        </p:nvSpPr>
        <p:spPr bwMode="auto">
          <a:xfrm>
            <a:off x="1754576" y="588166"/>
            <a:ext cx="4263248" cy="314325"/>
          </a:xfrm>
          <a:prstGeom prst="rect">
            <a:avLst/>
          </a:prstGeom>
          <a:solidFill>
            <a:srgbClr val="FFFFFF"/>
          </a:solidFill>
          <a:ln w="9525">
            <a:noFill/>
            <a:miter lim="800000"/>
            <a:headEnd/>
            <a:tailEnd/>
          </a:ln>
        </p:spPr>
        <p:txBody>
          <a:bodyPr rot="0" vert="horz" wrap="square" lIns="68580" tIns="34290" rIns="68580" bIns="34290" anchor="t" anchorCtr="0">
            <a:noAutofit/>
          </a:bodyPr>
          <a:lstStyle/>
          <a:p>
            <a:pPr algn="ctr">
              <a:lnSpc>
                <a:spcPct val="107000"/>
              </a:lnSpc>
              <a:spcAft>
                <a:spcPts val="600"/>
              </a:spcAft>
            </a:pPr>
            <a:r>
              <a:rPr lang="en-US" sz="1600" b="1" dirty="0">
                <a:latin typeface="Calibri" panose="020F0502020204030204" pitchFamily="34" charset="0"/>
                <a:ea typeface="Calibri" panose="020F0502020204030204" pitchFamily="34" charset="0"/>
                <a:cs typeface="David" panose="020E0502060401010101" pitchFamily="34" charset="-79"/>
              </a:rPr>
              <a:t>MILLEN TOWNSHIP WINTER 2025 NEWSLETTER</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p:cNvSpPr/>
          <p:nvPr/>
        </p:nvSpPr>
        <p:spPr>
          <a:xfrm>
            <a:off x="479245" y="7998167"/>
            <a:ext cx="2239313" cy="1651349"/>
          </a:xfrm>
          <a:prstGeom prst="rect">
            <a:avLst/>
          </a:prstGeom>
          <a:ln w="12700">
            <a:noFill/>
          </a:ln>
        </p:spPr>
        <p:txBody>
          <a:bodyPr wrap="square">
            <a:spAutoFit/>
          </a:bodyPr>
          <a:lstStyle/>
          <a:p>
            <a:pPr algn="ctr">
              <a:lnSpc>
                <a:spcPct val="107000"/>
              </a:lnSpc>
              <a:spcAft>
                <a:spcPts val="600"/>
              </a:spcAft>
            </a:pPr>
            <a:r>
              <a:rPr lang="en-US" sz="1200" b="1" dirty="0">
                <a:ea typeface="Calibri" panose="020F0502020204030204" pitchFamily="34" charset="0"/>
                <a:cs typeface="Times New Roman" panose="02020603050405020304" pitchFamily="18" charset="0"/>
              </a:rPr>
              <a:t>BARTON CITY PARK RENTAL OPENS MAY 1, 2026:</a:t>
            </a:r>
            <a:endParaRPr lang="en-US" sz="1200" dirty="0">
              <a:ea typeface="Calibri" panose="020F0502020204030204" pitchFamily="34" charset="0"/>
              <a:cs typeface="Times New Roman" panose="02020603050405020304" pitchFamily="18" charset="0"/>
            </a:endParaRPr>
          </a:p>
          <a:p>
            <a:pPr marL="171450" indent="-171450">
              <a:lnSpc>
                <a:spcPct val="107000"/>
              </a:lnSpc>
              <a:buFont typeface="Wingdings" panose="05000000000000000000" pitchFamily="2" charset="2"/>
              <a:buChar char="Ø"/>
            </a:pPr>
            <a:r>
              <a:rPr lang="en-US" sz="1100" dirty="0">
                <a:ea typeface="Calibri" panose="020F0502020204030204" pitchFamily="34" charset="0"/>
                <a:cs typeface="Times New Roman" panose="02020603050405020304" pitchFamily="18" charset="0"/>
              </a:rPr>
              <a:t>Great for graduations, family reunions and celebrations!</a:t>
            </a:r>
          </a:p>
          <a:p>
            <a:pPr marL="171450" indent="-171450">
              <a:lnSpc>
                <a:spcPct val="107000"/>
              </a:lnSpc>
              <a:buFont typeface="Wingdings" panose="05000000000000000000" pitchFamily="2" charset="2"/>
              <a:buChar char="Ø"/>
            </a:pPr>
            <a:r>
              <a:rPr lang="en-US" sz="1100" dirty="0">
                <a:ea typeface="Calibri" panose="020F0502020204030204" pitchFamily="34" charset="0"/>
                <a:cs typeface="Times New Roman" panose="02020603050405020304" pitchFamily="18" charset="0"/>
              </a:rPr>
              <a:t>Pavilions/Cook Shack/Horseshoe Pit/Ball Field/ Basketball/ Pickleball</a:t>
            </a:r>
          </a:p>
          <a:p>
            <a:pPr marL="171450" indent="-171450">
              <a:lnSpc>
                <a:spcPct val="107000"/>
              </a:lnSpc>
              <a:spcAft>
                <a:spcPts val="600"/>
              </a:spcAft>
              <a:buFont typeface="Wingdings" panose="05000000000000000000" pitchFamily="2" charset="2"/>
              <a:buChar char="v"/>
            </a:pPr>
            <a:r>
              <a:rPr lang="en-US" sz="1100" dirty="0">
                <a:ea typeface="Calibri" panose="020F0502020204030204" pitchFamily="34" charset="0"/>
                <a:cs typeface="Times New Roman" panose="02020603050405020304" pitchFamily="18" charset="0"/>
              </a:rPr>
              <a:t>Contact BC Park Manager</a:t>
            </a:r>
          </a:p>
        </p:txBody>
      </p:sp>
      <p:pic>
        <p:nvPicPr>
          <p:cNvPr id="26" name="Picture 25"/>
          <p:cNvPicPr>
            <a:picLocks noChangeAspect="1"/>
          </p:cNvPicPr>
          <p:nvPr/>
        </p:nvPicPr>
        <p:blipFill>
          <a:blip r:embed="rId4"/>
          <a:stretch>
            <a:fillRect/>
          </a:stretch>
        </p:blipFill>
        <p:spPr>
          <a:xfrm>
            <a:off x="6361223" y="321744"/>
            <a:ext cx="553927" cy="528750"/>
          </a:xfrm>
          <a:prstGeom prst="rect">
            <a:avLst/>
          </a:prstGeom>
        </p:spPr>
      </p:pic>
      <p:pic>
        <p:nvPicPr>
          <p:cNvPr id="27" name="Picture 26"/>
          <p:cNvPicPr>
            <a:picLocks noChangeAspect="1"/>
          </p:cNvPicPr>
          <p:nvPr/>
        </p:nvPicPr>
        <p:blipFill>
          <a:blip r:embed="rId5"/>
          <a:stretch>
            <a:fillRect/>
          </a:stretch>
        </p:blipFill>
        <p:spPr>
          <a:xfrm>
            <a:off x="6915150" y="12069"/>
            <a:ext cx="857250" cy="754215"/>
          </a:xfrm>
          <a:prstGeom prst="rect">
            <a:avLst/>
          </a:prstGeom>
        </p:spPr>
      </p:pic>
    </p:spTree>
    <p:extLst>
      <p:ext uri="{BB962C8B-B14F-4D97-AF65-F5344CB8AC3E}">
        <p14:creationId xmlns:p14="http://schemas.microsoft.com/office/powerpoint/2010/main" val="2703947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863600" y="714374"/>
            <a:ext cx="6045200" cy="8048626"/>
          </a:xfrm>
          <a:prstGeom prst="rect">
            <a:avLst/>
          </a:prstGeom>
          <a:solidFill>
            <a:srgbClr val="FFFFFF"/>
          </a:solidFill>
          <a:ln w="28575">
            <a:solidFill>
              <a:srgbClr val="00B0F0"/>
            </a:solidFill>
            <a:miter lim="800000"/>
            <a:headEnd/>
            <a:tailEnd/>
          </a:ln>
        </p:spPr>
        <p:txBody>
          <a:bodyPr rot="0" vert="horz" wrap="square" lIns="68580" tIns="34290" rIns="68580" bIns="34290" anchor="t" anchorCtr="0">
            <a:noAutofit/>
          </a:bodyPr>
          <a:lstStyle/>
          <a:p>
            <a:pPr algn="ctr">
              <a:lnSpc>
                <a:spcPct val="300000"/>
              </a:lnSpc>
              <a:spcBef>
                <a:spcPts val="1200"/>
              </a:spcBef>
              <a:spcAft>
                <a:spcPts val="600"/>
              </a:spcAft>
            </a:pPr>
            <a:r>
              <a:rPr lang="en-US" sz="1300" b="1" dirty="0">
                <a:ea typeface="Calibri" panose="020F0502020204030204" pitchFamily="34" charset="0"/>
                <a:cs typeface="Times New Roman" panose="02020603050405020304" pitchFamily="18" charset="0"/>
              </a:rPr>
              <a:t>A MESSAGE FROM SUPERVISOR R. DENNIS SMITH</a:t>
            </a:r>
            <a:endParaRPr lang="en-US" sz="1300" dirty="0"/>
          </a:p>
          <a:p>
            <a:pPr>
              <a:lnSpc>
                <a:spcPct val="200000"/>
              </a:lnSpc>
              <a:spcAft>
                <a:spcPts val="600"/>
              </a:spcAft>
            </a:pPr>
            <a:r>
              <a:rPr lang="en-US" sz="1400" dirty="0"/>
              <a:t>Greetings:</a:t>
            </a:r>
          </a:p>
          <a:p>
            <a:r>
              <a:rPr lang="en-US" sz="1400" dirty="0"/>
              <a:t>Again, we had an excellent summer with 4</a:t>
            </a:r>
            <a:r>
              <a:rPr lang="en-US" sz="1400" baseline="30000" dirty="0"/>
              <a:t>th</a:t>
            </a:r>
            <a:r>
              <a:rPr lang="en-US" sz="1400" dirty="0"/>
              <a:t> of July events in the park and our annual Trunk or Treat on Halloween.   Thank you to all that made this year’s events at the park successful!</a:t>
            </a:r>
          </a:p>
          <a:p>
            <a:endParaRPr lang="en-US" sz="1400" dirty="0"/>
          </a:p>
          <a:p>
            <a:r>
              <a:rPr lang="en-US" sz="1400" dirty="0"/>
              <a:t>Again, two road projects were completed this year with the assistance of the Alcona County Road Commission.  The expense of these projects continues to increase with additional costs of the raw materials.  We will continue to do the best we can with what funding we have to address Township road issues in the future.</a:t>
            </a:r>
          </a:p>
          <a:p>
            <a:endParaRPr lang="en-US" sz="1400" dirty="0"/>
          </a:p>
          <a:p>
            <a:r>
              <a:rPr lang="en-US" sz="1400" dirty="0"/>
              <a:t>Please continue to be vigilant with blight issues, if you have something that is not needed in your yard, please dispose of it properly.  We can work together to keep our Township looking respectable.</a:t>
            </a:r>
          </a:p>
          <a:p>
            <a:endParaRPr lang="en-US" sz="1400" dirty="0"/>
          </a:p>
          <a:p>
            <a:r>
              <a:rPr lang="en-US" sz="1400" dirty="0"/>
              <a:t>Thank you to Mr. Stu Kosal for providing new flags for the park and Mr. Craig Kilbourn for opening and closing the water system at our park this year!</a:t>
            </a:r>
          </a:p>
          <a:p>
            <a:r>
              <a:rPr lang="en-US" sz="1400" dirty="0"/>
              <a:t>Please join us at our Township meetings on the first Monday of each month.</a:t>
            </a:r>
          </a:p>
          <a:p>
            <a:pPr>
              <a:spcBef>
                <a:spcPts val="2400"/>
              </a:spcBef>
            </a:pPr>
            <a:r>
              <a:rPr lang="en-US" sz="1400" dirty="0"/>
              <a:t>Wishing everyone Happy Holidays, Merry Christmas and a blessed New Year.</a:t>
            </a:r>
          </a:p>
          <a:p>
            <a:pPr>
              <a:lnSpc>
                <a:spcPct val="200000"/>
              </a:lnSpc>
              <a:spcAft>
                <a:spcPts val="600"/>
              </a:spcAft>
            </a:pPr>
            <a:endParaRPr lang="en-US" sz="1400" dirty="0"/>
          </a:p>
          <a:p>
            <a:pPr>
              <a:lnSpc>
                <a:spcPct val="200000"/>
              </a:lnSpc>
              <a:spcBef>
                <a:spcPts val="600"/>
              </a:spcBef>
              <a:spcAft>
                <a:spcPts val="600"/>
              </a:spcAft>
            </a:pPr>
            <a:r>
              <a:rPr lang="en-US" sz="1400" dirty="0"/>
              <a:t>Sincerely,    </a:t>
            </a:r>
          </a:p>
          <a:p>
            <a:pPr>
              <a:lnSpc>
                <a:spcPct val="200000"/>
              </a:lnSpc>
            </a:pPr>
            <a:r>
              <a:rPr lang="en-US" sz="1400" dirty="0"/>
              <a:t>R. Dennis Smith,  Supervisor</a:t>
            </a:r>
          </a:p>
          <a:p>
            <a:pPr>
              <a:lnSpc>
                <a:spcPct val="200000"/>
              </a:lnSpc>
            </a:pPr>
            <a:endParaRPr lang="en-US" sz="1300" dirty="0"/>
          </a:p>
          <a:p>
            <a:pPr>
              <a:lnSpc>
                <a:spcPct val="200000"/>
              </a:lnSpc>
            </a:pPr>
            <a:endParaRPr lang="en-US" sz="1300" dirty="0"/>
          </a:p>
        </p:txBody>
      </p:sp>
      <p:grpSp>
        <p:nvGrpSpPr>
          <p:cNvPr id="34" name="Group 33"/>
          <p:cNvGrpSpPr/>
          <p:nvPr/>
        </p:nvGrpSpPr>
        <p:grpSpPr>
          <a:xfrm>
            <a:off x="1125687" y="8995147"/>
            <a:ext cx="5521026" cy="707278"/>
            <a:chOff x="1119111" y="8995147"/>
            <a:chExt cx="5521026" cy="707278"/>
          </a:xfrm>
        </p:grpSpPr>
        <p:pic>
          <p:nvPicPr>
            <p:cNvPr id="29" name="Picture 28"/>
            <p:cNvPicPr>
              <a:picLocks noChangeAspect="1"/>
            </p:cNvPicPr>
            <p:nvPr/>
          </p:nvPicPr>
          <p:blipFill>
            <a:blip r:embed="rId2"/>
            <a:stretch>
              <a:fillRect/>
            </a:stretch>
          </p:blipFill>
          <p:spPr>
            <a:xfrm>
              <a:off x="4328316" y="8995147"/>
              <a:ext cx="2311821" cy="707278"/>
            </a:xfrm>
            <a:prstGeom prst="rect">
              <a:avLst/>
            </a:prstGeom>
          </p:spPr>
        </p:pic>
        <p:pic>
          <p:nvPicPr>
            <p:cNvPr id="32" name="Picture 31"/>
            <p:cNvPicPr>
              <a:picLocks noChangeAspect="1"/>
            </p:cNvPicPr>
            <p:nvPr/>
          </p:nvPicPr>
          <p:blipFill>
            <a:blip r:embed="rId2"/>
            <a:stretch>
              <a:fillRect/>
            </a:stretch>
          </p:blipFill>
          <p:spPr>
            <a:xfrm flipH="1">
              <a:off x="1119111" y="8995147"/>
              <a:ext cx="2104151" cy="707278"/>
            </a:xfrm>
            <a:prstGeom prst="rect">
              <a:avLst/>
            </a:prstGeom>
          </p:spPr>
        </p:pic>
        <p:pic>
          <p:nvPicPr>
            <p:cNvPr id="33" name="Picture 32"/>
            <p:cNvPicPr>
              <a:picLocks noChangeAspect="1"/>
            </p:cNvPicPr>
            <p:nvPr/>
          </p:nvPicPr>
          <p:blipFill>
            <a:blip r:embed="rId3"/>
            <a:stretch>
              <a:fillRect/>
            </a:stretch>
          </p:blipFill>
          <p:spPr>
            <a:xfrm>
              <a:off x="3378518" y="8995147"/>
              <a:ext cx="794541" cy="684949"/>
            </a:xfrm>
            <a:prstGeom prst="rect">
              <a:avLst/>
            </a:prstGeom>
          </p:spPr>
        </p:pic>
      </p:grpSp>
    </p:spTree>
    <p:extLst>
      <p:ext uri="{BB962C8B-B14F-4D97-AF65-F5344CB8AC3E}">
        <p14:creationId xmlns:p14="http://schemas.microsoft.com/office/powerpoint/2010/main" val="27620528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5412</TotalTime>
  <Words>822</Words>
  <Application>Microsoft Office PowerPoint</Application>
  <PresentationFormat>Custom</PresentationFormat>
  <Paragraphs>109</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CATHY OSTRANDER</dc:creator>
  <cp:lastModifiedBy>Jeff Somers</cp:lastModifiedBy>
  <cp:revision>589</cp:revision>
  <cp:lastPrinted>2024-11-04T20:57:58Z</cp:lastPrinted>
  <dcterms:created xsi:type="dcterms:W3CDTF">2021-04-28T17:45:15Z</dcterms:created>
  <dcterms:modified xsi:type="dcterms:W3CDTF">2025-12-02T11:54:53Z</dcterms:modified>
</cp:coreProperties>
</file>